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handoutMasterIdLst>
    <p:handoutMasterId r:id="rId124"/>
  </p:handoutMasterIdLst>
  <p:sldIdLst>
    <p:sldId id="256" r:id="rId2"/>
    <p:sldId id="280" r:id="rId3"/>
    <p:sldId id="300" r:id="rId4"/>
    <p:sldId id="315" r:id="rId5"/>
    <p:sldId id="388" r:id="rId6"/>
    <p:sldId id="387" r:id="rId7"/>
    <p:sldId id="281" r:id="rId8"/>
    <p:sldId id="282" r:id="rId9"/>
    <p:sldId id="316" r:id="rId10"/>
    <p:sldId id="346" r:id="rId11"/>
    <p:sldId id="347" r:id="rId12"/>
    <p:sldId id="293" r:id="rId13"/>
    <p:sldId id="294" r:id="rId14"/>
    <p:sldId id="295" r:id="rId15"/>
    <p:sldId id="296" r:id="rId16"/>
    <p:sldId id="299" r:id="rId17"/>
    <p:sldId id="317" r:id="rId18"/>
    <p:sldId id="314" r:id="rId19"/>
    <p:sldId id="302" r:id="rId20"/>
    <p:sldId id="303" r:id="rId21"/>
    <p:sldId id="312" r:id="rId22"/>
    <p:sldId id="322" r:id="rId23"/>
    <p:sldId id="319" r:id="rId24"/>
    <p:sldId id="320" r:id="rId25"/>
    <p:sldId id="324" r:id="rId26"/>
    <p:sldId id="333" r:id="rId27"/>
    <p:sldId id="336" r:id="rId28"/>
    <p:sldId id="337" r:id="rId29"/>
    <p:sldId id="339" r:id="rId30"/>
    <p:sldId id="340" r:id="rId31"/>
    <p:sldId id="335" r:id="rId32"/>
    <p:sldId id="341" r:id="rId33"/>
    <p:sldId id="389" r:id="rId34"/>
    <p:sldId id="342" r:id="rId35"/>
    <p:sldId id="343" r:id="rId36"/>
    <p:sldId id="344" r:id="rId37"/>
    <p:sldId id="345" r:id="rId38"/>
    <p:sldId id="380" r:id="rId39"/>
    <p:sldId id="381" r:id="rId40"/>
    <p:sldId id="353" r:id="rId41"/>
    <p:sldId id="439" r:id="rId42"/>
    <p:sldId id="283" r:id="rId43"/>
    <p:sldId id="289" r:id="rId44"/>
    <p:sldId id="291" r:id="rId45"/>
    <p:sldId id="383" r:id="rId46"/>
    <p:sldId id="382" r:id="rId47"/>
    <p:sldId id="384" r:id="rId48"/>
    <p:sldId id="385" r:id="rId49"/>
    <p:sldId id="386" r:id="rId50"/>
    <p:sldId id="390" r:id="rId51"/>
    <p:sldId id="392" r:id="rId52"/>
    <p:sldId id="393" r:id="rId53"/>
    <p:sldId id="394" r:id="rId54"/>
    <p:sldId id="395" r:id="rId55"/>
    <p:sldId id="396" r:id="rId56"/>
    <p:sldId id="397" r:id="rId57"/>
    <p:sldId id="398" r:id="rId58"/>
    <p:sldId id="438" r:id="rId59"/>
    <p:sldId id="401" r:id="rId60"/>
    <p:sldId id="402" r:id="rId61"/>
    <p:sldId id="403" r:id="rId62"/>
    <p:sldId id="399" r:id="rId63"/>
    <p:sldId id="400" r:id="rId64"/>
    <p:sldId id="404" r:id="rId65"/>
    <p:sldId id="405" r:id="rId66"/>
    <p:sldId id="406" r:id="rId67"/>
    <p:sldId id="407" r:id="rId68"/>
    <p:sldId id="408" r:id="rId69"/>
    <p:sldId id="409" r:id="rId70"/>
    <p:sldId id="410" r:id="rId71"/>
    <p:sldId id="411" r:id="rId72"/>
    <p:sldId id="417" r:id="rId73"/>
    <p:sldId id="418" r:id="rId74"/>
    <p:sldId id="416" r:id="rId75"/>
    <p:sldId id="419" r:id="rId76"/>
    <p:sldId id="420" r:id="rId77"/>
    <p:sldId id="421" r:id="rId78"/>
    <p:sldId id="422" r:id="rId79"/>
    <p:sldId id="423" r:id="rId80"/>
    <p:sldId id="424" r:id="rId81"/>
    <p:sldId id="425" r:id="rId82"/>
    <p:sldId id="426" r:id="rId83"/>
    <p:sldId id="427" r:id="rId84"/>
    <p:sldId id="437" r:id="rId85"/>
    <p:sldId id="440" r:id="rId86"/>
    <p:sldId id="284" r:id="rId87"/>
    <p:sldId id="288" r:id="rId88"/>
    <p:sldId id="292" r:id="rId89"/>
    <p:sldId id="348" r:id="rId90"/>
    <p:sldId id="349" r:id="rId91"/>
    <p:sldId id="350" r:id="rId92"/>
    <p:sldId id="351" r:id="rId93"/>
    <p:sldId id="357" r:id="rId94"/>
    <p:sldId id="358" r:id="rId95"/>
    <p:sldId id="369" r:id="rId96"/>
    <p:sldId id="360" r:id="rId97"/>
    <p:sldId id="361" r:id="rId98"/>
    <p:sldId id="362" r:id="rId99"/>
    <p:sldId id="363" r:id="rId100"/>
    <p:sldId id="364" r:id="rId101"/>
    <p:sldId id="365" r:id="rId102"/>
    <p:sldId id="366" r:id="rId103"/>
    <p:sldId id="367" r:id="rId104"/>
    <p:sldId id="352" r:id="rId105"/>
    <p:sldId id="443" r:id="rId106"/>
    <p:sldId id="445" r:id="rId107"/>
    <p:sldId id="444" r:id="rId108"/>
    <p:sldId id="446" r:id="rId109"/>
    <p:sldId id="447" r:id="rId110"/>
    <p:sldId id="448" r:id="rId111"/>
    <p:sldId id="449" r:id="rId112"/>
    <p:sldId id="450" r:id="rId113"/>
    <p:sldId id="451" r:id="rId114"/>
    <p:sldId id="452" r:id="rId115"/>
    <p:sldId id="370" r:id="rId116"/>
    <p:sldId id="442" r:id="rId117"/>
    <p:sldId id="371" r:id="rId118"/>
    <p:sldId id="372" r:id="rId119"/>
    <p:sldId id="373" r:id="rId120"/>
    <p:sldId id="441" r:id="rId121"/>
    <p:sldId id="290" r:id="rId1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14649B-1579-C048-AEEB-F510B31A75C6}">
          <p14:sldIdLst>
            <p14:sldId id="256"/>
          </p14:sldIdLst>
        </p14:section>
        <p14:section name="Introduction" id="{7BC40A3F-8B79-2A47-B54F-B9C442D6046C}">
          <p14:sldIdLst>
            <p14:sldId id="280"/>
            <p14:sldId id="300"/>
            <p14:sldId id="315"/>
            <p14:sldId id="388"/>
          </p14:sldIdLst>
        </p14:section>
        <p14:section name="Pba Intro" id="{5E7F328A-0503-E245-AD92-E9890F52B6C4}">
          <p14:sldIdLst>
            <p14:sldId id="387"/>
            <p14:sldId id="281"/>
            <p14:sldId id="282"/>
            <p14:sldId id="316"/>
            <p14:sldId id="346"/>
            <p14:sldId id="347"/>
          </p14:sldIdLst>
        </p14:section>
        <p14:section name="Comparative Genomics" id="{F8B5DAA5-F71C-044D-9F42-30B84C655FB3}">
          <p14:sldIdLst>
            <p14:sldId id="293"/>
            <p14:sldId id="294"/>
            <p14:sldId id="295"/>
            <p14:sldId id="296"/>
            <p14:sldId id="299"/>
          </p14:sldIdLst>
        </p14:section>
        <p14:section name="Pba Questions" id="{DF23A0B7-D42C-084D-AEFB-DF8109F5D703}">
          <p14:sldIdLst>
            <p14:sldId id="317"/>
          </p14:sldIdLst>
        </p14:section>
        <p14:section name="Othology etc." id="{D53EB5CC-59CB-794E-A296-2DBD07300B0E}">
          <p14:sldIdLst>
            <p14:sldId id="314"/>
            <p14:sldId id="302"/>
            <p14:sldId id="303"/>
            <p14:sldId id="312"/>
          </p14:sldIdLst>
        </p14:section>
        <p14:section name="&quot;Orthologues&quot;" id="{11CA1CEE-9A4C-0341-A682-ED4E46E07C2A}">
          <p14:sldIdLst>
            <p14:sldId id="322"/>
            <p14:sldId id="319"/>
            <p14:sldId id="320"/>
            <p14:sldId id="324"/>
            <p14:sldId id="333"/>
          </p14:sldIdLst>
        </p14:section>
        <p14:section name="Pba Questions Reminder" id="{B6480C0A-7172-0642-A957-9AC43680A1C9}">
          <p14:sldIdLst>
            <p14:sldId id="336"/>
          </p14:sldIdLst>
        </p14:section>
        <p14:section name="Pba RBBH" id="{DCDE6866-B309-E041-86D0-FE2B5E5ECDD7}">
          <p14:sldIdLst>
            <p14:sldId id="337"/>
            <p14:sldId id="339"/>
            <p14:sldId id="340"/>
            <p14:sldId id="335"/>
            <p14:sldId id="341"/>
            <p14:sldId id="389"/>
            <p14:sldId id="342"/>
            <p14:sldId id="343"/>
            <p14:sldId id="344"/>
            <p14:sldId id="345"/>
            <p14:sldId id="380"/>
            <p14:sldId id="381"/>
          </p14:sldIdLst>
        </p14:section>
        <p14:section name="Sci/Art" id="{E3FFCB9D-F42A-D541-80AB-914EE5C0E353}">
          <p14:sldIdLst>
            <p14:sldId id="353"/>
          </p14:sldIdLst>
        </p14:section>
        <p14:section name="Conclusions I" id="{22779FF6-357C-8B4B-BD06-2EEDB077E720}">
          <p14:sldIdLst>
            <p14:sldId id="439"/>
          </p14:sldIdLst>
        </p14:section>
        <p14:section name="Phytophthora infestans" id="{E4B774DF-D890-D749-B557-F004D3A35665}">
          <p14:sldIdLst>
            <p14:sldId id="283"/>
            <p14:sldId id="289"/>
            <p14:sldId id="291"/>
          </p14:sldIdLst>
        </p14:section>
        <p14:section name="Two-speed genome" id="{8B47CB42-083E-1644-9C1C-437A80B11908}">
          <p14:sldIdLst>
            <p14:sldId id="383"/>
            <p14:sldId id="382"/>
            <p14:sldId id="384"/>
            <p14:sldId id="385"/>
            <p14:sldId id="386"/>
          </p14:sldIdLst>
        </p14:section>
        <p14:section name="Finding Effectors" id="{A9F99EE9-C4C1-E24B-82E5-DBE42CCDA23A}">
          <p14:sldIdLst>
            <p14:sldId id="390"/>
            <p14:sldId id="392"/>
            <p14:sldId id="393"/>
            <p14:sldId id="394"/>
            <p14:sldId id="395"/>
            <p14:sldId id="396"/>
            <p14:sldId id="397"/>
            <p14:sldId id="398"/>
            <p14:sldId id="438"/>
          </p14:sldIdLst>
        </p14:section>
        <p14:section name="Effector Finding Theory" id="{810195DF-45A0-C94E-8CAB-B8DB9BF64F03}">
          <p14:sldIdLst>
            <p14:sldId id="401"/>
            <p14:sldId id="402"/>
            <p14:sldId id="403"/>
            <p14:sldId id="399"/>
            <p14:sldId id="400"/>
            <p14:sldId id="404"/>
            <p14:sldId id="405"/>
            <p14:sldId id="406"/>
            <p14:sldId id="407"/>
            <p14:sldId id="408"/>
            <p14:sldId id="409"/>
            <p14:sldId id="410"/>
            <p14:sldId id="411"/>
          </p14:sldIdLst>
        </p14:section>
        <p14:section name="Crossvalidation" id="{49785B83-187D-1943-899F-248CE42B58DB}">
          <p14:sldIdLst>
            <p14:sldId id="417"/>
            <p14:sldId id="418"/>
          </p14:sldIdLst>
        </p14:section>
        <p14:section name="A Trip to the Doctor I" id="{A02898F0-6F7C-8841-8D3F-76FB1844359C}">
          <p14:sldIdLst>
            <p14:sldId id="416"/>
            <p14:sldId id="419"/>
            <p14:sldId id="420"/>
            <p14:sldId id="421"/>
            <p14:sldId id="422"/>
          </p14:sldIdLst>
        </p14:section>
        <p14:section name="RxLR Prediction" id="{0A7D7470-E99C-7B43-8731-C030266233D4}">
          <p14:sldIdLst>
            <p14:sldId id="423"/>
            <p14:sldId id="424"/>
            <p14:sldId id="425"/>
            <p14:sldId id="426"/>
            <p14:sldId id="427"/>
            <p14:sldId id="437"/>
          </p14:sldIdLst>
        </p14:section>
        <p14:section name="Conclusions II" id="{9EBB88C5-9A7D-2144-9B09-872EF780B495}">
          <p14:sldIdLst>
            <p14:sldId id="440"/>
          </p14:sldIdLst>
        </p14:section>
        <p14:section name="Dickeya spp." id="{F968133D-5F07-A544-934C-B6EF23A03319}">
          <p14:sldIdLst>
            <p14:sldId id="284"/>
            <p14:sldId id="288"/>
            <p14:sldId id="292"/>
          </p14:sldIdLst>
        </p14:section>
        <p14:section name="Dickeya classification" id="{85FD3423-3527-4E4E-BADF-9833B9A487EC}">
          <p14:sldIdLst>
            <p14:sldId id="348"/>
            <p14:sldId id="349"/>
            <p14:sldId id="350"/>
            <p14:sldId id="351"/>
            <p14:sldId id="357"/>
            <p14:sldId id="358"/>
          </p14:sldIdLst>
        </p14:section>
        <p14:section name="Dickeya Diagnostics" id="{D9C10031-9130-8848-A5C9-C45ABC304366}">
          <p14:sldIdLst>
            <p14:sldId id="369"/>
            <p14:sldId id="360"/>
            <p14:sldId id="361"/>
            <p14:sldId id="362"/>
            <p14:sldId id="363"/>
            <p14:sldId id="364"/>
            <p14:sldId id="365"/>
            <p14:sldId id="366"/>
            <p14:sldId id="367"/>
          </p14:sldIdLst>
        </p14:section>
        <p14:section name="Dickeya Genecalling" id="{585DC335-44E1-ED44-8C5E-04A32C4A1D91}">
          <p14:sldIdLst>
            <p14:sldId id="352"/>
            <p14:sldId id="443"/>
            <p14:sldId id="445"/>
            <p14:sldId id="444"/>
            <p14:sldId id="446"/>
            <p14:sldId id="447"/>
            <p14:sldId id="448"/>
          </p14:sldIdLst>
        </p14:section>
        <p14:section name="Epidemiology" id="{F72A9C3F-7BA4-3C44-81CD-6BF3B3AAECD0}">
          <p14:sldIdLst>
            <p14:sldId id="449"/>
            <p14:sldId id="450"/>
            <p14:sldId id="451"/>
            <p14:sldId id="452"/>
          </p14:sldIdLst>
        </p14:section>
        <p14:section name="Dickeya Systems Biology" id="{CE4644DE-168A-0347-90A5-DA027C6981CD}">
          <p14:sldIdLst>
            <p14:sldId id="370"/>
            <p14:sldId id="442"/>
            <p14:sldId id="371"/>
            <p14:sldId id="372"/>
            <p14:sldId id="373"/>
          </p14:sldIdLst>
        </p14:section>
        <p14:section name="Conclusions III" id="{A009D2A6-C881-CD44-BBCF-E0865A67801E}">
          <p14:sldIdLst>
            <p14:sldId id="441"/>
          </p14:sldIdLst>
        </p14:section>
        <p14:section name="Conclusions/Acknowledgements" id="{6FC684BA-D980-DE44-BE84-8D4B0D41AFE8}">
          <p14:sldIdLst>
            <p14:sldId id="29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2175"/>
    <a:srgbClr val="5E8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137" d="100"/>
          <a:sy n="137" d="100"/>
        </p:scale>
        <p:origin x="-61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4496"/>
    </p:cViewPr>
  </p:sorterViewPr>
  <p:notesViewPr>
    <p:cSldViewPr snapToGrid="0" snapToObjects="1">
      <p:cViewPr varScale="1">
        <p:scale>
          <a:sx n="44" d="100"/>
          <a:sy n="44" d="100"/>
        </p:scale>
        <p:origin x="-261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printerSettings" Target="printerSettings/printerSettings1.bin"/><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5677C0-BDA4-40F1-999D-9882EE7C77F2}" type="datetimeFigureOut">
              <a:rPr lang="en-GB" smtClean="0"/>
              <a:t>07/07/2014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E780EF-E439-433E-B08F-75965A6732A4}" type="slidenum">
              <a:rPr lang="en-GB" smtClean="0"/>
              <a:t>‹#›</a:t>
            </a:fld>
            <a:endParaRPr lang="en-GB"/>
          </a:p>
        </p:txBody>
      </p:sp>
    </p:spTree>
    <p:extLst>
      <p:ext uri="{BB962C8B-B14F-4D97-AF65-F5344CB8AC3E}">
        <p14:creationId xmlns:p14="http://schemas.microsoft.com/office/powerpoint/2010/main" val="1234849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F5E368-33A0-D04B-B4E1-98E95E292172}" type="datetimeFigureOut">
              <a:rPr lang="en-US" smtClean="0"/>
              <a:t>07/07/2014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D24CE8-BE81-9746-B676-8C1C82517BAE}" type="slidenum">
              <a:rPr lang="en-US" smtClean="0"/>
              <a:t>‹#›</a:t>
            </a:fld>
            <a:endParaRPr lang="en-US"/>
          </a:p>
        </p:txBody>
      </p:sp>
    </p:spTree>
    <p:extLst>
      <p:ext uri="{BB962C8B-B14F-4D97-AF65-F5344CB8AC3E}">
        <p14:creationId xmlns:p14="http://schemas.microsoft.com/office/powerpoint/2010/main" val="16254222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24CE8-BE81-9746-B676-8C1C82517BAE}" type="slidenum">
              <a:rPr lang="en-US" smtClean="0"/>
              <a:t>13</a:t>
            </a:fld>
            <a:endParaRPr lang="en-US"/>
          </a:p>
        </p:txBody>
      </p:sp>
    </p:spTree>
    <p:extLst>
      <p:ext uri="{BB962C8B-B14F-4D97-AF65-F5344CB8AC3E}">
        <p14:creationId xmlns:p14="http://schemas.microsoft.com/office/powerpoint/2010/main" val="232754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that we’ve chosen some distance value – for whatever reason – how do we know that this is a sensible choice?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63</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we’ll have a look at what clustering methods such as CD-HIT and MCL do.</a:t>
            </a:r>
          </a:p>
          <a:p>
            <a:endParaRPr lang="en-US" baseline="0" dirty="0" smtClean="0"/>
          </a:p>
          <a:p>
            <a:r>
              <a:rPr lang="en-US" baseline="0" dirty="0" smtClean="0"/>
              <a:t>Clustering methods aren’t definitions of distance themselves, but they use distance measures to generate clusters that are qualitatively like the circles we’re drawing around our red points – but they use the distance metrics in a different way.</a:t>
            </a:r>
          </a:p>
          <a:p>
            <a:endParaRPr lang="en-US" baseline="0" dirty="0" smtClean="0"/>
          </a:p>
          <a:p>
            <a:r>
              <a:rPr lang="en-US" baseline="0" dirty="0" smtClean="0"/>
              <a:t>The reason I’ve included clustering here is that, when we consider ‘distance’ like this, we’re really thinking about ways of making an assessment of class membership.  ‘Distance’ is just an analogy.</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64</a:t>
            </a:fld>
            <a:endParaRPr lang="en-GB"/>
          </a:p>
        </p:txBody>
      </p:sp>
    </p:spTree>
    <p:extLst>
      <p:ext uri="{BB962C8B-B14F-4D97-AF65-F5344CB8AC3E}">
        <p14:creationId xmlns:p14="http://schemas.microsoft.com/office/powerpoint/2010/main" val="373619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that brings us here:</a:t>
            </a:r>
          </a:p>
          <a:p>
            <a:endParaRPr lang="en-US" baseline="0" dirty="0" smtClean="0"/>
          </a:p>
          <a:p>
            <a:r>
              <a:rPr lang="en-US" baseline="0" dirty="0" smtClean="0"/>
              <a:t>We know how to define several kinds of distance, or bounds to a cluster, that define the limits of members of our sequence class.</a:t>
            </a:r>
          </a:p>
          <a:p>
            <a:endParaRPr lang="en-US" baseline="0" dirty="0" smtClean="0"/>
          </a:p>
          <a:p>
            <a:r>
              <a:rPr lang="en-US" baseline="0" dirty="0" smtClean="0"/>
              <a:t>But how do we decide precisely how large a distance we want to use?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71</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don’t panic!</a:t>
            </a:r>
          </a:p>
          <a:p>
            <a:endParaRPr lang="en-US" dirty="0" smtClean="0"/>
          </a:p>
          <a:p>
            <a:r>
              <a:rPr lang="en-US" dirty="0" smtClean="0"/>
              <a:t>It might be worth working</a:t>
            </a:r>
            <a:r>
              <a:rPr lang="en-US" baseline="0" dirty="0" smtClean="0"/>
              <a:t> out just how likely you are to have disease X, given that your test was positive.</a:t>
            </a:r>
          </a:p>
          <a:p>
            <a:endParaRPr lang="en-US" baseline="0" dirty="0" smtClean="0"/>
          </a:p>
          <a:p>
            <a:r>
              <a:rPr lang="en-US" baseline="0" dirty="0" smtClean="0"/>
              <a:t>[AUDIENCE PARTICIPATION: SHOW OF HANDS FOR EACH VALUE]</a:t>
            </a:r>
          </a:p>
          <a:p>
            <a:endParaRPr lang="en-US" baseline="0" dirty="0" smtClean="0"/>
          </a:p>
          <a:p>
            <a:r>
              <a:rPr lang="en-US" baseline="0" dirty="0" smtClean="0"/>
              <a:t>CRITICAL: (after the last value) …and who thinks that they don’t have enough information to know whether they have disease X or not?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74</a:t>
            </a:fld>
            <a:endParaRPr lang="en-GB"/>
          </a:p>
        </p:txBody>
      </p:sp>
    </p:spTree>
    <p:extLst>
      <p:ext uri="{BB962C8B-B14F-4D97-AF65-F5344CB8AC3E}">
        <p14:creationId xmlns:p14="http://schemas.microsoft.com/office/powerpoint/2010/main" val="136910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the baseline occurrence of disease X is around 1%, the probability of you having the disease, given that your test is positive, is only around 50%.</a:t>
            </a:r>
          </a:p>
          <a:p>
            <a:endParaRPr lang="en-US" baseline="0" dirty="0" smtClean="0"/>
          </a:p>
          <a:p>
            <a:r>
              <a:rPr lang="en-US" baseline="0" dirty="0" smtClean="0"/>
              <a:t>However, if the baseline occurrence is around 80% - most of the population have the disease – your probability of having disease X is almost 100%.</a:t>
            </a:r>
          </a:p>
          <a:p>
            <a:endParaRPr lang="en-US" baseline="0" dirty="0" smtClean="0"/>
          </a:p>
          <a:p>
            <a:r>
              <a:rPr lang="en-US" baseline="0" dirty="0" smtClean="0"/>
              <a:t>Obviously, this is an issue for all classification procedures, and it’s as true for classifying effectors as it is for medical tests.  </a:t>
            </a:r>
          </a:p>
          <a:p>
            <a:endParaRPr lang="en-US" baseline="0" dirty="0" smtClean="0"/>
          </a:p>
          <a:p>
            <a:r>
              <a:rPr lang="en-US" baseline="0" dirty="0" smtClean="0"/>
              <a:t>We need to know – even if only approximately – what proportion of gene products we test are really likely to be effectors.</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75</a:t>
            </a:fld>
            <a:endParaRPr lang="en-GB"/>
          </a:p>
        </p:txBody>
      </p:sp>
    </p:spTree>
    <p:extLst>
      <p:ext uri="{BB962C8B-B14F-4D97-AF65-F5344CB8AC3E}">
        <p14:creationId xmlns:p14="http://schemas.microsoft.com/office/powerpoint/2010/main" val="195656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effectors do not constitute the bulk of an</a:t>
            </a:r>
            <a:r>
              <a:rPr lang="en-US" baseline="0" dirty="0" smtClean="0"/>
              <a:t> organism’s gene products.</a:t>
            </a:r>
          </a:p>
          <a:p>
            <a:endParaRPr lang="en-US" baseline="0" dirty="0" smtClean="0"/>
          </a:p>
          <a:p>
            <a:r>
              <a:rPr lang="en-US" baseline="0" dirty="0" smtClean="0"/>
              <a:t>Rather, effectors of any given class are estimated to comprise only around 2% of any given pathogen genome.</a:t>
            </a:r>
          </a:p>
          <a:p>
            <a:endParaRPr lang="en-US" baseline="0" dirty="0" smtClean="0"/>
          </a:p>
          <a:p>
            <a:r>
              <a:rPr lang="en-US" baseline="0" dirty="0" smtClean="0"/>
              <a:t>Given the sensitivities and false discovery rates of many effector classification tools, and their application to whole genome complements, the importance of taking care over our interpretation of classification results should </a:t>
            </a:r>
            <a:r>
              <a:rPr lang="en-US" baseline="0" smtClean="0"/>
              <a:t>be clear.</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76</a:t>
            </a:fld>
            <a:endParaRPr lang="en-GB"/>
          </a:p>
        </p:txBody>
      </p:sp>
    </p:spTree>
    <p:extLst>
      <p:ext uri="{BB962C8B-B14F-4D97-AF65-F5344CB8AC3E}">
        <p14:creationId xmlns:p14="http://schemas.microsoft.com/office/powerpoint/2010/main" val="298689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9AFF9-A3BF-DD44-AF5B-78C40D622452}" type="slidenum">
              <a:rPr lang="en-US"/>
              <a:pPr/>
              <a:t>38</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r>
              <a:rPr lang="en-US"/>
              <a:t>Vague statements about organisms as a whole are interesting, but we can make some more specific inferences from these comparisons, such as for the putatively horizontally-acquired island HAI2.  This contains two components with apparently differing distributions amongst bacterial sequences.</a:t>
            </a:r>
          </a:p>
          <a:p>
            <a:r>
              <a:rPr lang="en-US"/>
              <a:t>HAI2 appears to contain two regions.  One of which has similarities to a only two other organisms in the image, and the other doesn</a:t>
            </a:r>
            <a:r>
              <a:rPr lang="ja-JP" altLang="en-US">
                <a:latin typeface="Arial"/>
              </a:rPr>
              <a:t>’</a:t>
            </a:r>
            <a:r>
              <a:rPr lang="en-US"/>
              <a:t>t appear to be similar to these organisms at all (though it does have a match further down the diagram).</a:t>
            </a:r>
          </a:p>
          <a:p>
            <a:r>
              <a:rPr lang="en-US"/>
              <a:t>The genes indicated by the white blocks are genes for the synthesis of coronafacic acid, a phytotoxin precursor produced by Pseudomonas syringae (which these genes are marked as masking farther down the diagram), that causes chlorosis.  This is flanked here by components of the SPI-7 Salmonella Typhi pathogenicity island, which has components suggesting that it is a mobile element.  This element is associated with a range of pathogenicity genes in other organisms, such as P. aeruginosa and X. axonopodis.</a:t>
            </a:r>
          </a:p>
          <a:p>
            <a:r>
              <a:rPr lang="en-US"/>
              <a:t>This region gives the impression that the coronafacic acid genes have been carried into Pba by a mobile element also responsible for the transfer of multiple payloads into other bacteria.</a:t>
            </a:r>
          </a:p>
          <a:p>
            <a:r>
              <a:rPr lang="en-US"/>
              <a:t>We are carrying out some interesting work in the lab on these genes, as the other precursor of coronatine (the P. syringae phytotoxin) is not present on the genome, but it appears that an alternative amino acid conjugates the coronafacic acid instead.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DB1BD-14D5-B24F-84F4-540F61256E95}" type="slidenum">
              <a:rPr lang="en-US"/>
              <a:pPr/>
              <a:t>46</a:t>
            </a:fld>
            <a:endParaRPr lang="en-US"/>
          </a:p>
        </p:txBody>
      </p:sp>
      <p:sp>
        <p:nvSpPr>
          <p:cNvPr id="51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203" name="Rectangle 3"/>
          <p:cNvSpPr>
            <a:spLocks noGrp="1" noChangeArrowheads="1"/>
          </p:cNvSpPr>
          <p:nvPr>
            <p:ph type="body" idx="1"/>
          </p:nvPr>
        </p:nvSpPr>
        <p:spPr/>
        <p:txBody>
          <a:bodyPr/>
          <a:lstStyle/>
          <a:p>
            <a:pPr>
              <a:lnSpc>
                <a:spcPct val="90000"/>
              </a:lnSpc>
            </a:pPr>
            <a:r>
              <a:rPr lang="en-US"/>
              <a:t>One of these interactions is the R3a:Avr3a resistance.  When I arrived at SCRI, I was set the task of contigging and annotating BACs associated with the Avr3a avirulence locus of P. infestans, and also of the ATR1 region of the related oomycete plant pathogen Hyaloperonospora parasitica, in collaboration with the Beynon group at Warwick.</a:t>
            </a:r>
          </a:p>
          <a:p>
            <a:pPr>
              <a:lnSpc>
                <a:spcPct val="90000"/>
              </a:lnSpc>
            </a:pPr>
            <a:r>
              <a:rPr lang="en-US"/>
              <a:t>Although ATR1 and Avr3a have no direct homology, we found, unexpectedly, that the region surrounding each of these avirulence genes was highly similar, and coded for the same protein products in a slightly shuffled order.  </a:t>
            </a:r>
          </a:p>
          <a:p>
            <a:pPr>
              <a:lnSpc>
                <a:spcPct val="90000"/>
              </a:lnSpc>
            </a:pPr>
            <a:r>
              <a:rPr lang="en-US"/>
              <a:t>There is evidence for gene duplication and diversifying selection in the paralogous sequences of Avr3a.</a:t>
            </a:r>
          </a:p>
          <a:p>
            <a:pPr>
              <a:lnSpc>
                <a:spcPct val="90000"/>
              </a:lnSpc>
            </a:pPr>
            <a:r>
              <a:rPr lang="en-US"/>
              <a:t>This raised several questions regarding the location of the avr gene within this syntenous region.  Are the associated sequences necessary for virulence/avirulence?  Is this region simply convenient for insertion and genomic rearrangement?</a:t>
            </a:r>
          </a:p>
          <a:p>
            <a:pPr>
              <a:lnSpc>
                <a:spcPct val="90000"/>
              </a:lnSpc>
            </a:pPr>
            <a:r>
              <a:rPr lang="en-US"/>
              <a:t>The ATR1 and Avr3a proteins belong to a class of proteins called RXLRs, named after a motif in their N-terminal region.  These have been the subject of much recent excitement in the P. infestans community, as the motif is also seen in Plasmodium falciparum proteins and appears to be associated with translocation into the host cell.  At SCRI we have recently demonstrated that the RXLR motif is necessary for translocation of pathogen effectors into the host cell.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52</a:t>
            </a:fld>
            <a:endParaRPr lang="en-GB"/>
          </a:p>
        </p:txBody>
      </p:sp>
    </p:spTree>
    <p:extLst>
      <p:ext uri="{BB962C8B-B14F-4D97-AF65-F5344CB8AC3E}">
        <p14:creationId xmlns:p14="http://schemas.microsoft.com/office/powerpoint/2010/main" val="94401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either case, there is typically at least one sequence motif</a:t>
            </a:r>
            <a:r>
              <a:rPr lang="en-US" baseline="0" dirty="0" smtClean="0"/>
              <a:t> associated with each module.</a:t>
            </a:r>
          </a:p>
          <a:p>
            <a:endParaRPr lang="en-US" baseline="0" dirty="0" smtClean="0"/>
          </a:p>
          <a:p>
            <a:r>
              <a:rPr lang="en-US" baseline="0" dirty="0" smtClean="0"/>
              <a:t>Due to the way that effectors have been identified, the common features have been </a:t>
            </a:r>
            <a:r>
              <a:rPr lang="en-US" baseline="0" dirty="0" err="1" smtClean="0"/>
              <a:t>emphasised</a:t>
            </a:r>
            <a:r>
              <a:rPr lang="en-US" baseline="0" dirty="0" smtClean="0"/>
              <a:t> at the expense of the diversity within the class and, typically, that has meant that effectors have been classified on the basis of motifs associated with delivery mechanism and not biochemical function.</a:t>
            </a:r>
          </a:p>
          <a:p>
            <a:endParaRPr lang="en-US" baseline="0" dirty="0" smtClean="0"/>
          </a:p>
          <a:p>
            <a:r>
              <a:rPr lang="en-US" baseline="0" dirty="0" smtClean="0"/>
              <a:t>For example, type III effectors are so-called because they pass through the type III </a:t>
            </a:r>
            <a:r>
              <a:rPr lang="en-US" baseline="0" dirty="0" err="1" smtClean="0"/>
              <a:t>pilus</a:t>
            </a:r>
            <a:r>
              <a:rPr lang="en-US" baseline="0" dirty="0" smtClean="0"/>
              <a:t> into the host; </a:t>
            </a:r>
            <a:r>
              <a:rPr lang="en-US" baseline="0" dirty="0" err="1" smtClean="0"/>
              <a:t>RxLRs</a:t>
            </a:r>
            <a:r>
              <a:rPr lang="en-US" baseline="0" dirty="0" smtClean="0"/>
              <a:t> are named for the </a:t>
            </a:r>
            <a:r>
              <a:rPr lang="en-US" baseline="0" dirty="0" err="1" smtClean="0"/>
              <a:t>RxLR</a:t>
            </a:r>
            <a:r>
              <a:rPr lang="en-US" baseline="0" dirty="0" smtClean="0"/>
              <a:t> motif that is associated with translocation into the host (though the mechanism of translocation is still in dispute).</a:t>
            </a:r>
          </a:p>
          <a:p>
            <a:endParaRPr lang="en-US" baseline="0" dirty="0" smtClean="0"/>
          </a:p>
          <a:p>
            <a:r>
              <a:rPr lang="en-US" baseline="0" dirty="0" smtClean="0"/>
              <a:t>However, some effectors are grouped according to their biochemical function, such as the TAL effectors, which share a common structure associated with DNA-binding specificity.</a:t>
            </a:r>
          </a:p>
          <a:p>
            <a:endParaRPr lang="en-US" baseline="0" dirty="0" smtClean="0"/>
          </a:p>
          <a:p>
            <a:r>
              <a:rPr lang="en-US" baseline="0" dirty="0" smtClean="0"/>
              <a:t>In general, though, we may expect the functional domains of effectors classified by their delivery domains to be relatively divergent.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55</a:t>
            </a:fld>
            <a:endParaRPr lang="en-GB"/>
          </a:p>
        </p:txBody>
      </p:sp>
    </p:spTree>
    <p:extLst>
      <p:ext uri="{BB962C8B-B14F-4D97-AF65-F5344CB8AC3E}">
        <p14:creationId xmlns:p14="http://schemas.microsoft.com/office/powerpoint/2010/main" val="56653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might have more than one known member of our class – again in red.</a:t>
            </a:r>
            <a:endParaRPr lang="en-US" baseline="0" dirty="0" smtClean="0"/>
          </a:p>
        </p:txBody>
      </p:sp>
      <p:sp>
        <p:nvSpPr>
          <p:cNvPr id="4" name="Slide Number Placeholder 3"/>
          <p:cNvSpPr>
            <a:spLocks noGrp="1"/>
          </p:cNvSpPr>
          <p:nvPr>
            <p:ph type="sldNum" sz="quarter" idx="10"/>
          </p:nvPr>
        </p:nvSpPr>
        <p:spPr/>
        <p:txBody>
          <a:bodyPr/>
          <a:lstStyle/>
          <a:p>
            <a:fld id="{A7FC42F5-F9D3-4198-A20D-4EB7C631AFFE}" type="slidenum">
              <a:rPr lang="en-GB" smtClean="0"/>
              <a:pPr/>
              <a:t>59</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case, we define a distance measure that includes our known ‘true’ examples.</a:t>
            </a:r>
          </a:p>
          <a:p>
            <a:endParaRPr lang="en-US" baseline="0" dirty="0" smtClean="0"/>
          </a:p>
          <a:p>
            <a:r>
              <a:rPr lang="en-US" baseline="0" dirty="0" smtClean="0"/>
              <a:t>We have to define both a ‘</a:t>
            </a:r>
            <a:r>
              <a:rPr lang="en-US" baseline="0" dirty="0" err="1" smtClean="0"/>
              <a:t>centre</a:t>
            </a:r>
            <a:r>
              <a:rPr lang="en-US" baseline="0" dirty="0" smtClean="0"/>
              <a:t>’, and a distance from this </a:t>
            </a:r>
            <a:r>
              <a:rPr lang="en-US" baseline="0" dirty="0" err="1" smtClean="0"/>
              <a:t>centre</a:t>
            </a:r>
            <a:r>
              <a:rPr lang="en-US" baseline="0" dirty="0" smtClean="0"/>
              <a:t>.</a:t>
            </a:r>
          </a:p>
          <a:p>
            <a:endParaRPr lang="en-US" baseline="0" dirty="0" smtClean="0"/>
          </a:p>
          <a:p>
            <a:r>
              <a:rPr lang="en-US" baseline="0" dirty="0" smtClean="0"/>
              <a:t>It can happen that one of the known sequences sits at the </a:t>
            </a:r>
            <a:r>
              <a:rPr lang="en-US" baseline="0" dirty="0" err="1" smtClean="0"/>
              <a:t>centre</a:t>
            </a:r>
            <a:r>
              <a:rPr lang="en-US" baseline="0" dirty="0" smtClean="0"/>
              <a:t>, but that doesn’t need to be the case.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60</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we define anything within this area as belonging to the class.</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61</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62</a:t>
            </a:fld>
            <a:endParaRPr lang="en-GB"/>
          </a:p>
        </p:txBody>
      </p:sp>
    </p:spTree>
    <p:extLst>
      <p:ext uri="{BB962C8B-B14F-4D97-AF65-F5344CB8AC3E}">
        <p14:creationId xmlns:p14="http://schemas.microsoft.com/office/powerpoint/2010/main" val="3913084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4315" y="1810444"/>
            <a:ext cx="6139877" cy="647015"/>
          </a:xfrm>
        </p:spPr>
        <p:txBody>
          <a:bodyPr anchor="t" anchorCtr="0">
            <a:spAutoFit/>
          </a:bodyPr>
          <a:lstStyle>
            <a:lvl1pPr algn="l">
              <a:defRPr sz="3600" b="1" i="0"/>
            </a:lvl1pPr>
          </a:lstStyle>
          <a:p>
            <a:r>
              <a:rPr lang="en-GB" dirty="0"/>
              <a:t>Click to edit </a:t>
            </a:r>
            <a:r>
              <a:rPr lang="en-GB" dirty="0" smtClean="0"/>
              <a:t>title </a:t>
            </a:r>
            <a:endParaRPr lang="en-US" dirty="0"/>
          </a:p>
        </p:txBody>
      </p:sp>
      <p:sp>
        <p:nvSpPr>
          <p:cNvPr id="3" name="Subtitle 2"/>
          <p:cNvSpPr>
            <a:spLocks noGrp="1"/>
          </p:cNvSpPr>
          <p:nvPr>
            <p:ph type="subTitle" idx="1" hasCustomPrompt="1"/>
          </p:nvPr>
        </p:nvSpPr>
        <p:spPr>
          <a:xfrm>
            <a:off x="469655" y="5915347"/>
            <a:ext cx="7996668" cy="523220"/>
          </a:xfrm>
        </p:spPr>
        <p:txBody>
          <a:bodyPr wrap="square" anchor="b" anchorCtr="0">
            <a:spAutoFit/>
          </a:bodyPr>
          <a:lstStyle>
            <a:lvl1pPr marL="0" indent="0" algn="l">
              <a:buNone/>
              <a:defRPr sz="2800" baseline="0">
                <a:solidFill>
                  <a:srgbClr val="87217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pic>
        <p:nvPicPr>
          <p:cNvPr id="7"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5255120" y="1810444"/>
            <a:ext cx="4836455" cy="2659864"/>
          </a:xfrm>
          <a:prstGeom prst="rect">
            <a:avLst/>
          </a:prstGeom>
        </p:spPr>
      </p:pic>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9" name="Title 1"/>
          <p:cNvSpPr>
            <a:spLocks noGrp="1"/>
          </p:cNvSpPr>
          <p:nvPr>
            <p:ph type="title"/>
          </p:nvPr>
        </p:nvSpPr>
        <p:spPr>
          <a:xfrm>
            <a:off x="904407" y="885285"/>
            <a:ext cx="3908225" cy="1200941"/>
          </a:xfrm>
        </p:spPr>
        <p:txBody>
          <a:bodyPr wrap="square" anchor="t" anchorCtr="0">
            <a:spAutoFit/>
          </a:bodyPr>
          <a:lstStyle>
            <a:lvl1pPr algn="l">
              <a:defRPr sz="3600" b="1">
                <a:solidFill>
                  <a:srgbClr val="872175"/>
                </a:solidFill>
              </a:defRPr>
            </a:lvl1pPr>
          </a:lstStyle>
          <a:p>
            <a:r>
              <a:rPr lang="x-none" smtClean="0"/>
              <a:t>Click to edit Master title style</a:t>
            </a:r>
            <a:endParaRPr lang="en-US" dirty="0"/>
          </a:p>
        </p:txBody>
      </p:sp>
      <p:sp>
        <p:nvSpPr>
          <p:cNvPr id="10" name="Text Placeholder 24"/>
          <p:cNvSpPr>
            <a:spLocks noGrp="1"/>
          </p:cNvSpPr>
          <p:nvPr>
            <p:ph type="body" sz="quarter" idx="11" hasCustomPrompt="1"/>
          </p:nvPr>
        </p:nvSpPr>
        <p:spPr>
          <a:xfrm>
            <a:off x="904407" y="2214563"/>
            <a:ext cx="3908225" cy="1812006"/>
          </a:xfrm>
        </p:spPr>
        <p:txBody>
          <a:bodyPr>
            <a:normAutofit/>
          </a:bodyPr>
          <a:lstStyle>
            <a:lvl1pPr marL="0" indent="0">
              <a:lnSpc>
                <a:spcPct val="110000"/>
              </a:lnSpc>
              <a:spcBef>
                <a:spcPts val="0"/>
              </a:spcBef>
              <a:buNone/>
              <a:defRPr sz="2000" baseline="0"/>
            </a:lvl1pPr>
          </a:lstStyle>
          <a:p>
            <a:pPr lvl="0"/>
            <a:r>
              <a:rPr lang="en-US" dirty="0"/>
              <a:t>Change the background image </a:t>
            </a:r>
            <a:r>
              <a:rPr lang="en-US" dirty="0" smtClean="0"/>
              <a:t>to </a:t>
            </a:r>
            <a:r>
              <a:rPr lang="en-US" dirty="0"/>
              <a:t>a different high quality picture.</a:t>
            </a:r>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31449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Text Placeholder 2"/>
          <p:cNvSpPr>
            <a:spLocks noGrp="1"/>
          </p:cNvSpPr>
          <p:nvPr>
            <p:ph type="body" idx="10" hasCustomPrompt="1"/>
          </p:nvPr>
        </p:nvSpPr>
        <p:spPr>
          <a:xfrm>
            <a:off x="1045008" y="1098066"/>
            <a:ext cx="6779132" cy="830997"/>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Change the background image to a different high quality picture.</a:t>
            </a:r>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2662821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97441" y="401864"/>
            <a:ext cx="7297200" cy="655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07/07/2014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ED89B72-CFF6-364D-8089-CB64C04EBB3D}" type="slidenum">
              <a:rPr lang="en-US" smtClean="0"/>
              <a:pPr/>
              <a:t>‹#›</a:t>
            </a:fld>
            <a:endParaRPr lang="en-US"/>
          </a:p>
        </p:txBody>
      </p:sp>
    </p:spTree>
    <p:extLst>
      <p:ext uri="{BB962C8B-B14F-4D97-AF65-F5344CB8AC3E}">
        <p14:creationId xmlns:p14="http://schemas.microsoft.com/office/powerpoint/2010/main" val="493802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07/07/2014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US"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225979941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3F7BC75-D841-3140-BA28-CF8849BDA7D2}" type="slidenum">
              <a:rPr lang="en-US"/>
              <a:pPr/>
              <a:t>‹#›</a:t>
            </a:fld>
            <a:endParaRPr lang="en-US"/>
          </a:p>
        </p:txBody>
      </p:sp>
    </p:spTree>
    <p:extLst>
      <p:ext uri="{BB962C8B-B14F-4D97-AF65-F5344CB8AC3E}">
        <p14:creationId xmlns:p14="http://schemas.microsoft.com/office/powerpoint/2010/main" val="201023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07/07/2014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GB"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329524846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5008" y="275685"/>
            <a:ext cx="6779132"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0"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ext Placeholder 24"/>
          <p:cNvSpPr>
            <a:spLocks noGrp="1"/>
          </p:cNvSpPr>
          <p:nvPr>
            <p:ph type="body" sz="quarter" idx="11" hasCustomPrompt="1"/>
          </p:nvPr>
        </p:nvSpPr>
        <p:spPr>
          <a:xfrm>
            <a:off x="1335231" y="1732395"/>
            <a:ext cx="6883484"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dirty="0"/>
              <a:t>Use key words and phrases only </a:t>
            </a:r>
          </a:p>
          <a:p>
            <a:pPr lvl="0"/>
            <a:endParaRPr lang="en-US" dirty="0"/>
          </a:p>
          <a:p>
            <a:pPr lvl="0"/>
            <a:r>
              <a:rPr lang="en-US" dirty="0"/>
              <a:t>Be concise	</a:t>
            </a:r>
          </a:p>
          <a:p>
            <a:pPr lvl="1"/>
            <a:r>
              <a:rPr lang="en-US" dirty="0"/>
              <a:t>		</a:t>
            </a:r>
          </a:p>
          <a:p>
            <a:pPr lvl="1"/>
            <a:endParaRPr lang="en-US" dirty="0"/>
          </a:p>
          <a:p>
            <a:pPr lvl="1"/>
            <a:endParaRPr lang="en-US" dirty="0"/>
          </a:p>
          <a:p>
            <a:pPr lvl="1"/>
            <a:r>
              <a:rPr lang="en-US" dirty="0"/>
              <a:t/>
            </a:r>
            <a:br>
              <a:rPr lang="en-US" dirty="0"/>
            </a:br>
            <a:endParaRPr lang="en-US" dirty="0"/>
          </a:p>
          <a:p>
            <a:pPr lvl="0"/>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ounded Rectangle 7"/>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Rounded Rectangle 9"/>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21" name="Text Placeholder 2"/>
          <p:cNvSpPr>
            <a:spLocks noGrp="1"/>
          </p:cNvSpPr>
          <p:nvPr>
            <p:ph type="body" idx="10" hasCustomPrompt="1"/>
          </p:nvPr>
        </p:nvSpPr>
        <p:spPr>
          <a:xfrm>
            <a:off x="457198" y="1740155"/>
            <a:ext cx="5771411" cy="461665"/>
          </a:xfrm>
        </p:spPr>
        <p:txBody>
          <a:bodyPr wrap="square" anchor="t" anchorCtr="0">
            <a:spAutoFit/>
          </a:bodyPr>
          <a:lstStyle>
            <a:lvl1pPr marL="360000" indent="-3600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Tidy Images</a:t>
            </a:r>
          </a:p>
        </p:txBody>
      </p:sp>
      <p:sp>
        <p:nvSpPr>
          <p:cNvPr id="25" name="Text Placeholder 24"/>
          <p:cNvSpPr>
            <a:spLocks noGrp="1"/>
          </p:cNvSpPr>
          <p:nvPr>
            <p:ph type="body" sz="quarter" idx="11" hasCustomPrompt="1"/>
          </p:nvPr>
        </p:nvSpPr>
        <p:spPr>
          <a:xfrm>
            <a:off x="808435" y="2480777"/>
            <a:ext cx="5420175" cy="2547568"/>
          </a:xfrm>
        </p:spPr>
        <p:txBody>
          <a:bodyPr>
            <a:normAutofit/>
          </a:bodyPr>
          <a:lstStyle>
            <a:lvl1pPr marL="0" indent="0">
              <a:lnSpc>
                <a:spcPct val="110000"/>
              </a:lnSpc>
              <a:spcBef>
                <a:spcPts val="0"/>
              </a:spcBef>
              <a:buNone/>
              <a:defRPr sz="2000" baseline="0"/>
            </a:lvl1pPr>
          </a:lstStyle>
          <a:p>
            <a:pPr lvl="0"/>
            <a:r>
              <a:rPr lang="en-US"/>
              <a:t>Use rounded corners on your images. </a:t>
            </a:r>
          </a:p>
        </p:txBody>
      </p:sp>
      <p:sp>
        <p:nvSpPr>
          <p:cNvPr id="2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3" name="Picture Placeholder 2"/>
          <p:cNvSpPr>
            <a:spLocks noGrp="1"/>
          </p:cNvSpPr>
          <p:nvPr>
            <p:ph type="pic" sz="quarter" idx="12" hasCustomPrompt="1"/>
          </p:nvPr>
        </p:nvSpPr>
        <p:spPr>
          <a:xfrm>
            <a:off x="6329363" y="2481263"/>
            <a:ext cx="2403475" cy="2403475"/>
          </a:xfrm>
          <a:prstGeom prst="roundRect">
            <a:avLst/>
          </a:prstGeom>
          <a:noFill/>
        </p:spPr>
        <p:txBody>
          <a:bodyPr/>
          <a:lstStyle>
            <a:lvl1pPr marL="0" indent="0">
              <a:buNone/>
              <a:defRPr baseline="0"/>
            </a:lvl1pPr>
          </a:lstStyle>
          <a:p>
            <a:r>
              <a:rPr lang="en-GB" dirty="0" smtClean="0"/>
              <a:t>Insert Picture</a:t>
            </a:r>
            <a:endParaRPr lang="en-GB" dirty="0"/>
          </a:p>
        </p:txBody>
      </p:sp>
      <p:sp>
        <p:nvSpPr>
          <p:cNvPr id="12"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7" name="Rounded Rectangle 6"/>
          <p:cNvSpPr/>
          <p:nvPr userDrawn="1"/>
        </p:nvSpPr>
        <p:spPr>
          <a:xfrm>
            <a:off x="1223557" y="3806740"/>
            <a:ext cx="460441" cy="46044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1223557" y="3295141"/>
            <a:ext cx="460441" cy="46044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1223557" y="2789344"/>
            <a:ext cx="460441" cy="46044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2" name="Text Placeholder 24"/>
          <p:cNvSpPr>
            <a:spLocks noGrp="1"/>
          </p:cNvSpPr>
          <p:nvPr>
            <p:ph type="body" sz="quarter" idx="11" hasCustomPrompt="1"/>
          </p:nvPr>
        </p:nvSpPr>
        <p:spPr>
          <a:xfrm>
            <a:off x="2152862" y="2593532"/>
            <a:ext cx="6374281" cy="692497"/>
          </a:xfrm>
        </p:spPr>
        <p:txBody>
          <a:bodyPr>
            <a:spAutoFit/>
          </a:bodyPr>
          <a:lstStyle>
            <a:lvl1pPr marL="0" indent="0">
              <a:lnSpc>
                <a:spcPct val="110000"/>
              </a:lnSpc>
              <a:spcBef>
                <a:spcPts val="0"/>
              </a:spcBef>
              <a:buNone/>
              <a:defRPr sz="3600" baseline="0"/>
            </a:lvl1pPr>
          </a:lstStyle>
          <a:p>
            <a:pPr lvl="0"/>
            <a:r>
              <a:rPr lang="en-US" dirty="0"/>
              <a:t>For making a bold </a:t>
            </a:r>
            <a:r>
              <a:rPr lang="en-US" dirty="0" smtClean="0"/>
              <a:t>statement</a:t>
            </a:r>
            <a:endParaRPr lang="en-US" dirty="0"/>
          </a:p>
        </p:txBody>
      </p:sp>
      <p:sp>
        <p:nvSpPr>
          <p:cNvPr id="13"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 </a:t>
            </a:r>
            <a:endParaRPr lang="en-US" dirty="0"/>
          </a:p>
        </p:txBody>
      </p:sp>
      <p:sp>
        <p:nvSpPr>
          <p:cNvPr id="10"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358975"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13" name="Text Placeholder 24"/>
          <p:cNvSpPr>
            <a:spLocks noGrp="1"/>
          </p:cNvSpPr>
          <p:nvPr>
            <p:ph type="body" sz="quarter" idx="11" hasCustomPrompt="1"/>
          </p:nvPr>
        </p:nvSpPr>
        <p:spPr>
          <a:xfrm>
            <a:off x="358975" y="2439152"/>
            <a:ext cx="4229693" cy="2323490"/>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0" name="Text Placeholder 2"/>
          <p:cNvSpPr>
            <a:spLocks noGrp="1"/>
          </p:cNvSpPr>
          <p:nvPr>
            <p:ph type="body" idx="12" hasCustomPrompt="1"/>
          </p:nvPr>
        </p:nvSpPr>
        <p:spPr>
          <a:xfrm>
            <a:off x="4703026"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21" name="Text Placeholder 24"/>
          <p:cNvSpPr>
            <a:spLocks noGrp="1"/>
          </p:cNvSpPr>
          <p:nvPr>
            <p:ph type="body" sz="quarter" idx="13" hasCustomPrompt="1"/>
          </p:nvPr>
        </p:nvSpPr>
        <p:spPr>
          <a:xfrm>
            <a:off x="4703026" y="2439152"/>
            <a:ext cx="4229693" cy="2614112"/>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5583936" cy="6858000"/>
          </a:xfrm>
          <a:prstGeom prst="rect">
            <a:avLst/>
          </a:prstGeom>
        </p:spPr>
      </p:pic>
      <p:pic>
        <p:nvPicPr>
          <p:cNvPr id="11" name="Content Placeholder 3" descr="JHI_Vert_Web.png"/>
          <p:cNvPicPr>
            <a:picLocks noChangeAspect="1"/>
          </p:cNvPicPr>
          <p:nvPr userDrawn="1"/>
        </p:nvPicPr>
        <p:blipFill>
          <a:blip r:embed="rId3"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299681"/>
            <a:ext cx="4589140" cy="646331"/>
          </a:xfrm>
        </p:spPr>
        <p:txBody>
          <a:bodyPr anchor="t" anchorCtr="0">
            <a:spAutoFit/>
          </a:bodyPr>
          <a:lstStyle>
            <a:lvl1pPr algn="l">
              <a:defRPr sz="3600" b="1">
                <a:solidFill>
                  <a:srgbClr val="872175"/>
                </a:solidFill>
              </a:defRPr>
            </a:lvl1pPr>
          </a:lstStyle>
          <a:p>
            <a:r>
              <a:rPr lang="en-GB" dirty="0"/>
              <a:t>Click to </a:t>
            </a:r>
            <a:r>
              <a:rPr lang="en-GB" dirty="0" smtClean="0"/>
              <a:t>edit </a:t>
            </a:r>
            <a:r>
              <a:rPr lang="en-GB" dirty="0"/>
              <a:t>title </a:t>
            </a:r>
            <a:endParaRPr lang="en-US" dirty="0"/>
          </a:p>
        </p:txBody>
      </p:sp>
      <p:sp>
        <p:nvSpPr>
          <p:cNvPr id="8" name="Text Placeholder 24"/>
          <p:cNvSpPr>
            <a:spLocks noGrp="1"/>
          </p:cNvSpPr>
          <p:nvPr>
            <p:ph type="body" sz="quarter" idx="11" hasCustomPrompt="1"/>
          </p:nvPr>
        </p:nvSpPr>
        <p:spPr>
          <a:xfrm>
            <a:off x="35619" y="1846416"/>
            <a:ext cx="4295750" cy="4716124"/>
          </a:xfrm>
        </p:spPr>
        <p:txBody>
          <a:bodyPr>
            <a:normAutofit/>
          </a:bodyPr>
          <a:lstStyle>
            <a:lvl1pPr marL="360000" indent="-252000">
              <a:lnSpc>
                <a:spcPct val="110000"/>
              </a:lnSpc>
              <a:spcBef>
                <a:spcPts val="0"/>
              </a:spcBef>
              <a:buClr>
                <a:srgbClr val="872175"/>
              </a:buClr>
              <a:buFont typeface="Arial"/>
              <a:buChar char="•"/>
              <a:tabLst/>
              <a:defRPr sz="2000" baseline="0"/>
            </a:lvl1pPr>
            <a:lvl2pPr marL="360000" indent="-252000">
              <a:lnSpc>
                <a:spcPct val="110000"/>
              </a:lnSpc>
              <a:spcBef>
                <a:spcPts val="0"/>
              </a:spcBef>
              <a:buNone/>
              <a:tabLst/>
              <a:defRPr sz="2000" baseline="0"/>
            </a:lvl2pPr>
            <a:lvl6pPr>
              <a:buNone/>
              <a:defRPr/>
            </a:lvl6pPr>
          </a:lstStyle>
          <a:p>
            <a:pPr lvl="0"/>
            <a:r>
              <a:rPr lang="en-US" dirty="0"/>
              <a:t>Change the background image on the right to a different high quality </a:t>
            </a:r>
            <a:r>
              <a:rPr lang="en-US" dirty="0" smtClean="0"/>
              <a:t>image</a:t>
            </a:r>
          </a:p>
          <a:p>
            <a:pPr lvl="0"/>
            <a:endParaRPr lang="en-US" dirty="0" smtClean="0"/>
          </a:p>
          <a:p>
            <a:pPr lvl="1"/>
            <a:endParaRPr lang="en-US" dirty="0"/>
          </a:p>
          <a:p>
            <a:pPr lvl="1"/>
            <a:r>
              <a:rPr lang="en-US" dirty="0"/>
              <a:t/>
            </a:r>
            <a:br>
              <a:rPr lang="en-US" dirty="0"/>
            </a:br>
            <a:endParaRPr lang="en-US" dirty="0"/>
          </a:p>
          <a:p>
            <a:pPr lvl="0"/>
            <a:endParaRPr lang="en-US" dirty="0"/>
          </a:p>
        </p:txBody>
      </p:sp>
      <p:sp>
        <p:nvSpPr>
          <p:cNvPr id="6"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3751071"/>
            <a:ext cx="4266142" cy="1200329"/>
          </a:xfrm>
        </p:spPr>
        <p:txBody>
          <a:bodyPr wrap="square" anchor="t" anchorCtr="0">
            <a:norm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Text Placeholder 24"/>
          <p:cNvSpPr>
            <a:spLocks noGrp="1"/>
          </p:cNvSpPr>
          <p:nvPr>
            <p:ph type="body" sz="quarter" idx="11" hasCustomPrompt="1"/>
          </p:nvPr>
        </p:nvSpPr>
        <p:spPr>
          <a:xfrm>
            <a:off x="35618" y="5138452"/>
            <a:ext cx="8811202" cy="1424087"/>
          </a:xfrm>
        </p:spPr>
        <p:txBody>
          <a:bodyPr>
            <a:normAutofit/>
          </a:bodyPr>
          <a:lstStyle>
            <a:lvl1pPr marL="360000" indent="-252000">
              <a:lnSpc>
                <a:spcPct val="110000"/>
              </a:lnSpc>
              <a:spcBef>
                <a:spcPts val="0"/>
              </a:spcBef>
              <a:buClr>
                <a:srgbClr val="872175"/>
              </a:buClr>
              <a:buFont typeface="Arial"/>
              <a:buChar char="•"/>
              <a:defRPr sz="2000" baseline="0"/>
            </a:lvl1pPr>
            <a:lvl2pPr marL="360000" indent="-252000">
              <a:lnSpc>
                <a:spcPct val="110000"/>
              </a:lnSpc>
              <a:spcBef>
                <a:spcPts val="0"/>
              </a:spcBef>
              <a:buNone/>
              <a:defRPr sz="2000" baseline="0"/>
            </a:lvl2pPr>
            <a:lvl6pPr>
              <a:buNone/>
              <a:defRPr/>
            </a:lvl6pPr>
          </a:lstStyle>
          <a:p>
            <a:pPr lvl="0"/>
            <a:r>
              <a:rPr lang="en-US" dirty="0"/>
              <a:t>Change the background image above to a different high quality image.</a:t>
            </a:r>
          </a:p>
          <a:p>
            <a:pPr lvl="1"/>
            <a:endParaRPr lang="en-US" dirty="0"/>
          </a:p>
          <a:p>
            <a:pPr lvl="1"/>
            <a:r>
              <a:rPr lang="en-US" dirty="0"/>
              <a:t/>
            </a:r>
            <a:br>
              <a:rPr lang="en-US" dirty="0"/>
            </a:br>
            <a:endParaRPr lang="en-US" dirty="0"/>
          </a:p>
          <a:p>
            <a:pPr lvl="0"/>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410008" y="1098066"/>
            <a:ext cx="7436778" cy="461665"/>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b="0">
                <a:solidFill>
                  <a:srgbClr val="000000"/>
                </a:solidFill>
              </a:rPr>
              <a:t>Click to edit subtitle</a:t>
            </a:r>
            <a:endParaRPr lang="en-GB"/>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p:nvPr>
        </p:nvSpPr>
        <p:spPr>
          <a:xfrm>
            <a:off x="1278317" y="1061520"/>
            <a:ext cx="6499174" cy="510778"/>
          </a:xfrm>
          <a:prstGeom prst="roundRect">
            <a:avLst/>
          </a:prstGeom>
          <a:solidFill>
            <a:srgbClr val="5E8A26">
              <a:alpha val="70000"/>
            </a:srgbClr>
          </a:solidFill>
        </p:spPr>
        <p:txBody>
          <a:bodyPr wrap="square" anchor="t" anchorCtr="0">
            <a:spAutoFit/>
          </a:bodyPr>
          <a:lstStyle>
            <a:lvl1pPr marL="0" indent="-277200" algn="ctr">
              <a:spcBef>
                <a:spcPts val="0"/>
              </a:spcBef>
              <a:buFont typeface="Arial"/>
              <a:buNone/>
              <a:defRPr sz="2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22" name="Title 1"/>
          <p:cNvSpPr>
            <a:spLocks noGrp="1"/>
          </p:cNvSpPr>
          <p:nvPr>
            <p:ph type="title" hasCustomPrompt="1"/>
          </p:nvPr>
        </p:nvSpPr>
        <p:spPr>
          <a:xfrm>
            <a:off x="-176462" y="275685"/>
            <a:ext cx="7846786" cy="715089"/>
          </a:xfrm>
          <a:prstGeom prst="roundRect">
            <a:avLst/>
          </a:prstGeom>
          <a:solidFill>
            <a:srgbClr val="872175"/>
          </a:solidFill>
        </p:spPr>
        <p:txBody>
          <a:bodyPr wrap="square" lIns="432000" anchor="t" anchorCtr="0">
            <a:spAutoFit/>
          </a:bodyPr>
          <a:lstStyle>
            <a:lvl1pPr marL="144000" algn="l">
              <a:defRPr sz="3600" b="1">
                <a:solidFill>
                  <a:schemeClr val="bg1"/>
                </a:solidFill>
              </a:defRPr>
            </a:lvl1pPr>
          </a:lstStyle>
          <a:p>
            <a:r>
              <a:rPr lang="en-GB" dirty="0"/>
              <a:t>Click </a:t>
            </a:r>
            <a:r>
              <a:rPr lang="en-GB" dirty="0" smtClean="0"/>
              <a:t>to 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16/j.tibtech.2007.06.001" TargetMode="External"/><Relationship Id="rId3" Type="http://schemas.openxmlformats.org/officeDocument/2006/relationships/hyperlink" Target="http://dx.doi.org/10.1038/npre.2009.3092.1"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hyperlink" Target="http://dx.doi.org/10.1371/journal.pone.0034498" TargetMode="External"/><Relationship Id="rId1" Type="http://schemas.openxmlformats.org/officeDocument/2006/relationships/slideLayout" Target="../slideLayouts/slideLayout2.xml"/><Relationship Id="rId2" Type="http://schemas.openxmlformats.org/officeDocument/2006/relationships/image" Target="../media/image92.emf"/></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hyperlink" Target="http://dx.doi.org/10.1111/j.1365-3059.2012.02678.x" TargetMode="External"/><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image" Target="../media/image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08.xml.rels><?xml version="1.0" encoding="UTF-8" standalone="yes"?>
<Relationships xmlns="http://schemas.openxmlformats.org/package/2006/relationships"><Relationship Id="rId3" Type="http://schemas.openxmlformats.org/officeDocument/2006/relationships/hyperlink" Target="http://dx.doi.org/10.1093/bioinformatics/btm449" TargetMode="External"/><Relationship Id="rId4" Type="http://schemas.openxmlformats.org/officeDocument/2006/relationships/hyperlink" Target="http://armchairbiology.blogspot.co.uk/2012/09/the-colours-man-colours.html" TargetMode="External"/><Relationship Id="rId5" Type="http://schemas.openxmlformats.org/officeDocument/2006/relationships/hyperlink" Target="https://github.com/widdowquinn/pyADHoRe" TargetMode="External"/><Relationship Id="rId6" Type="http://schemas.openxmlformats.org/officeDocument/2006/relationships/image" Target="../media/image101.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hyperlink" Target="http://bioinformatics.psb.ugent.be/software/details/i--ADHoRe"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pre.2009.3092.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10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biocyc.org/" TargetMode="External"/><Relationship Id="rId4" Type="http://schemas.openxmlformats.org/officeDocument/2006/relationships/hyperlink" Target="http://www.genome.jp/kegg/kaas/" TargetMode="External"/><Relationship Id="rId5" Type="http://schemas.openxmlformats.org/officeDocument/2006/relationships/hyperlink" Target="http://www.genoscope.cns.fr/agc/microscope/metabolism/canoe.php" TargetMode="External"/><Relationship Id="rId6" Type="http://schemas.openxmlformats.org/officeDocument/2006/relationships/hyperlink" Target="http://www.unipathway.org/" TargetMode="External"/><Relationship Id="rId1" Type="http://schemas.openxmlformats.org/officeDocument/2006/relationships/slideLayout" Target="../slideLayouts/slideLayout2.xml"/><Relationship Id="rId2" Type="http://schemas.openxmlformats.org/officeDocument/2006/relationships/hyperlink" Target="http://www.ebi.ac.uk/interpro/"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widdowquinn/KGML" TargetMode="External"/><Relationship Id="rId4" Type="http://schemas.openxmlformats.org/officeDocument/2006/relationships/hyperlink" Target="http://dx.doi.org/10.6084/m9.figshare.767275" TargetMode="External"/><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18.xml.rels><?xml version="1.0" encoding="UTF-8" standalone="yes"?>
<Relationships xmlns="http://schemas.openxmlformats.org/package/2006/relationships"><Relationship Id="rId3" Type="http://schemas.openxmlformats.org/officeDocument/2006/relationships/hyperlink" Target="http://dx.doi.org/10.6084/m9.figshare.767275" TargetMode="External"/><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hyperlink" Target="http://dx.doi.org/10.1016/S0168-9525(00)02005-9"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hyperlink" Target="http://dx.doi.org/10.2307/241244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dx.doi.org/10.1186/gb-2001-2-8-interactions1002" TargetMode="External"/><Relationship Id="rId4" Type="http://schemas.openxmlformats.org/officeDocument/2006/relationships/hyperlink" Target="http://dx.doi.org/10.1016/S0168-9525(00)02005-9" TargetMode="External"/><Relationship Id="rId1" Type="http://schemas.openxmlformats.org/officeDocument/2006/relationships/slideLayout" Target="../slideLayouts/slideLayout2.xml"/><Relationship Id="rId2" Type="http://schemas.openxmlformats.org/officeDocument/2006/relationships/hyperlink" Target="http://dx.doi.org/10.1093/bioinformatics/18.1.9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dx.doi.org/10.1093/bib/bbr057" TargetMode="External"/><Relationship Id="rId5" Type="http://schemas.openxmlformats.org/officeDocument/2006/relationships/hyperlink" Target="http://dx.doi.org/10.1371/journal.pcbi.1002784" TargetMode="External"/><Relationship Id="rId6" Type="http://schemas.openxmlformats.org/officeDocument/2006/relationships/hyperlink" Target="http://dx.doi.org/10.1371/journal.pcbi.1002514" TargetMode="External"/><Relationship Id="rId1" Type="http://schemas.openxmlformats.org/officeDocument/2006/relationships/slideLayout" Target="../slideLayouts/slideLayout2.xml"/><Relationship Id="rId2" Type="http://schemas.openxmlformats.org/officeDocument/2006/relationships/hyperlink" Target="http://questfororthologs.org/orthology_databases"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multiparanoid.sbc.su.se/" TargetMode="External"/><Relationship Id="rId12" Type="http://schemas.openxmlformats.org/officeDocument/2006/relationships/hyperlink" Target="http://www.treefam.org/" TargetMode="External"/><Relationship Id="rId13" Type="http://schemas.openxmlformats.org/officeDocument/2006/relationships/hyperlink" Target="http://www.ensembl.org/info/genome/compara/index.html" TargetMode="External"/><Relationship Id="rId14" Type="http://schemas.openxmlformats.org/officeDocument/2006/relationships/hyperlink" Target="http://phylomedb.org/" TargetMode="External"/><Relationship Id="rId15" Type="http://schemas.openxmlformats.org/officeDocument/2006/relationships/hyperlink" Target="https://trac.nbic.nl/loft/" TargetMode="External"/><Relationship Id="rId16" Type="http://schemas.openxmlformats.org/officeDocument/2006/relationships/hyperlink" Target="http://dx.doi.org/10.1371/journal.pone.0018755" TargetMode="External"/><Relationship Id="rId17" Type="http://schemas.openxmlformats.org/officeDocument/2006/relationships/hyperlink" Target="http://dx.doi.org/10.1002/bies.201100062" TargetMode="External"/><Relationship Id="rId18" Type="http://schemas.openxmlformats.org/officeDocument/2006/relationships/hyperlink" Target="http://dx.doi.org/10.1093/bib/bbr030" TargetMode="External"/><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hyperlink" Target="http://link.springer.com/protocol/10.1007/978-1-59745-515-2_7" TargetMode="External"/><Relationship Id="rId4" Type="http://schemas.openxmlformats.org/officeDocument/2006/relationships/hyperlink" Target="http://inparanoid.sbc.su.se/cgi-bin/index.cgi" TargetMode="External"/><Relationship Id="rId5" Type="http://schemas.openxmlformats.org/officeDocument/2006/relationships/hyperlink" Target="http://roundup.hms.harvard.edu/" TargetMode="External"/><Relationship Id="rId6" Type="http://schemas.openxmlformats.org/officeDocument/2006/relationships/hyperlink" Target="http://www.ncbi.nlm.nih.gov/COG/" TargetMode="External"/><Relationship Id="rId7" Type="http://schemas.openxmlformats.org/officeDocument/2006/relationships/hyperlink" Target="http://eggnog.embl.de/" TargetMode="External"/><Relationship Id="rId8" Type="http://schemas.openxmlformats.org/officeDocument/2006/relationships/hyperlink" Target="http://cegg.unige.ch/orthodb7" TargetMode="External"/><Relationship Id="rId9" Type="http://schemas.openxmlformats.org/officeDocument/2006/relationships/hyperlink" Target="http://orthomcl.org/orthomcl/" TargetMode="External"/><Relationship Id="rId10" Type="http://schemas.openxmlformats.org/officeDocument/2006/relationships/hyperlink" Target="http://omabrowser.org/cgi-bin/gateway.p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dx.doi.org/10.1371/journal.pone.0018755" TargetMode="External"/><Relationship Id="rId4" Type="http://schemas.openxmlformats.org/officeDocument/2006/relationships/hyperlink" Target="http://dx.doi.org/10.1371/journal.pcbi.1000262" TargetMode="External"/><Relationship Id="rId5" Type="http://schemas.openxmlformats.org/officeDocument/2006/relationships/hyperlink" Target="http://dx.doi.org/10.1002/bies.201100062" TargetMode="External"/><Relationship Id="rId1" Type="http://schemas.openxmlformats.org/officeDocument/2006/relationships/slideLayout" Target="../slideLayouts/slideLayout2.xml"/><Relationship Id="rId2" Type="http://schemas.openxmlformats.org/officeDocument/2006/relationships/hyperlink" Target="http://dx.doi.org/10.1093/gbe/evs10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sulab.org/2013/06/sequenced-genomes-per-year/"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93/nar/gkn923" TargetMode="Externa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hyperlink" Target="http://www.biopython.org" TargetMode="External"/><Relationship Id="rId7" Type="http://schemas.openxmlformats.org/officeDocument/2006/relationships/hyperlink" Target="http://dx.doi.org/10.1093/bioinformatics/btk021" TargetMode="External"/><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hyperlink" Target="http://dx.doi.org/10.1146/annurev.phyto.44.070505.143444"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dx.doi.org/10.1111/j.1364-3703.2004.00265.x" TargetMode="External"/><Relationship Id="rId5" Type="http://schemas.openxmlformats.org/officeDocument/2006/relationships/hyperlink" Target="http://dx.doi.org/10.1146/annurev.phyto.44.070505.143444"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hyperlink" Target="http://dx.doi.org/10.1007/s10658-008-9418-7" TargetMode="External"/><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g"/><Relationship Id="rId5" Type="http://schemas.openxmlformats.org/officeDocument/2006/relationships/hyperlink" Target="http://www.chart.ac.uk/chart2006/papers/shemilt.htm" TargetMode="External"/><Relationship Id="rId6" Type="http://schemas.openxmlformats.org/officeDocument/2006/relationships/hyperlink" Target="http://sgmuseum.gs/elaine/blueprintDigVis.pdf" TargetMode="External"/><Relationship Id="rId7" Type="http://schemas.openxmlformats.org/officeDocument/2006/relationships/image" Target="../media/image39.jp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038/nature08358" TargetMode="External"/><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 Id="rId3" Type="http://schemas.openxmlformats.org/officeDocument/2006/relationships/hyperlink" Target="http://www.broadinstitute.org/annotation/genome/phytophthora_infestan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hyperlink" Target="http://dx.doi.org/10.1073/pnas.0500113102" TargetMode="External"/><Relationship Id="rId5"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7.xml.rels><?xml version="1.0" encoding="UTF-8" standalone="yes"?>
<Relationships xmlns="http://schemas.openxmlformats.org/package/2006/relationships"><Relationship Id="rId3" Type="http://schemas.openxmlformats.org/officeDocument/2006/relationships/hyperlink" Target="http://dx.doi.org/10.1073/pnas.0500113102" TargetMode="External"/><Relationship Id="rId4"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hyperlink" Target="https://www.broadinstitute.org/news/1328"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hyperlink" Target="http://dx.doi.org/10.1038/nature0835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dx.doi.org/10.1016/S1369-5274(02)00004-8" TargetMode="External"/><Relationship Id="rId5" Type="http://schemas.openxmlformats.org/officeDocument/2006/relationships/hyperlink" Target="http://dx.doi.org/10.1016/S0966-842X(02)02451-4" TargetMode="External"/><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hyperlink" Target="http://dx.doi.org/10.3389/fpls.2011.00075" TargetMode="External"/><Relationship Id="rId4" Type="http://schemas.openxmlformats.org/officeDocument/2006/relationships/image" Target="../media/image53.png"/><Relationship Id="rId5"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hyperlink" Target="http://dx.doi.org/10.1371/journal.pone.002017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hyperlink" Target="http://dx.doi.org/10.1126/science.1178811"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 Id="rId3" Type="http://schemas.openxmlformats.org/officeDocument/2006/relationships/hyperlink" Target="http://dx.doi.org/10.1186/1471-2164-11-637"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dx.doi.org/10.7717/peerj.167/" TargetMode="External"/><Relationship Id="rId4" Type="http://schemas.openxmlformats.org/officeDocument/2006/relationships/hyperlink" Target="http://dx.doi.org/10.1007/978-1-62703-986-4_1" TargetMode="External"/><Relationship Id="rId5" Type="http://schemas.openxmlformats.org/officeDocument/2006/relationships/hyperlink" Target="http://dx.doi.org/10.1007/978-1-62703-986-4_4" TargetMode="External"/><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hyperlink" Target="http://dx.doi.org/10.1371/journal.ppat.1002348"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hyperlink" Target="http://toolshed.g2.bx.psu.edu/repository?repository_id=0984925f74bd671c" TargetMode="External"/><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hyperlink" Target="http://dx.doi.org/10.7717/peerj.167/" TargetMode="External"/><Relationship Id="rId9" Type="http://schemas.openxmlformats.org/officeDocument/2006/relationships/hyperlink" Target="http://dx.doi.org/10.1007/978-1-62703-986-4_1" TargetMode="External"/><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dx.doi.org/10.1073/pnas.0402424101"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4" Type="http://schemas.microsoft.com/office/2007/relationships/hdphoto" Target="../media/hdphoto1.wdp"/><Relationship Id="rId5" Type="http://schemas.openxmlformats.org/officeDocument/2006/relationships/hyperlink" Target="http://dx.doi.org/10.1007/978-1-62703-986-4_4"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x.doi.org/10.1007/978-1-62703-986-4_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x.doi.org/10.1007/978-1-62703-986-4_4"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dx.doi.org/10.1007/978-1-62703-986-4_4"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73/pnas.0402424101"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hyperlink" Target="http://dx.doi.org/10.1038/nature08358"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hyperlink" Target="http://dx.doi.org/10.1038/nature08358"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128/genomeA.00978-13" TargetMode="External"/><Relationship Id="rId5" Type="http://schemas.openxmlformats.org/officeDocument/2006/relationships/hyperlink" Target="http://dx.doi.org/10.1128/genomeA.00087-12" TargetMode="External"/><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hyperlink" Target="http://dx.doi.org/10.1111/j.1365-3059.2011.02427.x" TargetMode="External"/><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128/genomeA.00978-13" TargetMode="External"/><Relationship Id="rId3" Type="http://schemas.openxmlformats.org/officeDocument/2006/relationships/hyperlink" Target="http://dx.doi.org/10.1128/genomeA.00087-12"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hyperlink" Target="http://dx.doi.org/10.1099/ijs.0.02791-0" TargetMode="External"/><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hyperlink" Target="http://dx.doi.org/10.1099/ijs.0.02791-0"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widdowquinn/scripts/tree/master/bioinformatics" TargetMode="External"/><Relationship Id="rId4" Type="http://schemas.openxmlformats.org/officeDocument/2006/relationships/hyperlink" Target="http://dx.doi.org/10.1099/ijs.0.052944-0" TargetMode="External"/><Relationship Id="rId5" Type="http://schemas.openxmlformats.org/officeDocument/2006/relationships/image" Target="../media/image86.png"/><Relationship Id="rId6"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hyperlink" Target="https://github.com/widdowquinn/scripts/tree/master/bioinformatic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hyperlink" Target="http://dx.doi.org/10.1111/j.1365-3059.2011.02427.x"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315" y="1810444"/>
            <a:ext cx="6139877" cy="1077218"/>
          </a:xfrm>
        </p:spPr>
        <p:txBody>
          <a:bodyPr/>
          <a:lstStyle/>
          <a:p>
            <a:r>
              <a:rPr lang="en-US" dirty="0" smtClean="0"/>
              <a:t>Pathogen Genome Data</a:t>
            </a:r>
            <a:br>
              <a:rPr lang="en-US" dirty="0" smtClean="0"/>
            </a:br>
            <a:r>
              <a:rPr lang="en-US" sz="2800" dirty="0" smtClean="0"/>
              <a:t>My life in sequences</a:t>
            </a:r>
            <a:endParaRPr lang="en-US" dirty="0"/>
          </a:p>
        </p:txBody>
      </p:sp>
      <p:sp>
        <p:nvSpPr>
          <p:cNvPr id="3" name="Subtitle 2"/>
          <p:cNvSpPr>
            <a:spLocks noGrp="1"/>
          </p:cNvSpPr>
          <p:nvPr>
            <p:ph type="subTitle" idx="1"/>
          </p:nvPr>
        </p:nvSpPr>
        <p:spPr>
          <a:xfrm>
            <a:off x="469655" y="5915347"/>
            <a:ext cx="7842870" cy="523298"/>
          </a:xfrm>
        </p:spPr>
        <p:txBody>
          <a:bodyPr/>
          <a:lstStyle/>
          <a:p>
            <a:r>
              <a:rPr lang="en-US" dirty="0" smtClean="0"/>
              <a:t>Leighton Pritchard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Annotation</a:t>
            </a:r>
            <a:endParaRPr lang="en-US" dirty="0"/>
          </a:p>
        </p:txBody>
      </p:sp>
      <p:sp>
        <p:nvSpPr>
          <p:cNvPr id="3" name="Text Placeholder 2"/>
          <p:cNvSpPr>
            <a:spLocks noGrp="1"/>
          </p:cNvSpPr>
          <p:nvPr>
            <p:ph type="body" sz="quarter" idx="11"/>
          </p:nvPr>
        </p:nvSpPr>
        <p:spPr>
          <a:xfrm>
            <a:off x="379352" y="1179310"/>
            <a:ext cx="8426240" cy="5008550"/>
          </a:xfrm>
        </p:spPr>
        <p:txBody>
          <a:bodyPr/>
          <a:lstStyle/>
          <a:p>
            <a:pPr>
              <a:spcAft>
                <a:spcPts val="600"/>
              </a:spcAft>
            </a:pPr>
            <a:r>
              <a:rPr lang="en-US" dirty="0" smtClean="0">
                <a:solidFill>
                  <a:schemeClr val="accent5">
                    <a:lumMod val="75000"/>
                  </a:schemeClr>
                </a:solidFill>
              </a:rPr>
              <a:t>Almost all </a:t>
            </a:r>
            <a:r>
              <a:rPr lang="en-US" dirty="0" smtClean="0">
                <a:solidFill>
                  <a:schemeClr val="accent5">
                    <a:lumMod val="75000"/>
                  </a:schemeClr>
                </a:solidFill>
              </a:rPr>
              <a:t>use of genomics </a:t>
            </a:r>
            <a:r>
              <a:rPr lang="en-US" dirty="0" smtClean="0">
                <a:solidFill>
                  <a:schemeClr val="accent5">
                    <a:lumMod val="75000"/>
                  </a:schemeClr>
                </a:solidFill>
              </a:rPr>
              <a:t>depends on annotation:</a:t>
            </a:r>
            <a:br>
              <a:rPr lang="en-US" dirty="0" smtClean="0">
                <a:solidFill>
                  <a:schemeClr val="accent5">
                    <a:lumMod val="75000"/>
                  </a:schemeClr>
                </a:solidFill>
              </a:rPr>
            </a:br>
            <a:r>
              <a:rPr lang="en-US" u="sng" dirty="0" smtClean="0">
                <a:solidFill>
                  <a:schemeClr val="accent5">
                    <a:lumMod val="75000"/>
                  </a:schemeClr>
                </a:solidFill>
              </a:rPr>
              <a:t>annotation quality is critical to downstream biology</a:t>
            </a:r>
            <a:r>
              <a:rPr lang="en-US" dirty="0" smtClean="0">
                <a:solidFill>
                  <a:schemeClr val="accent5">
                    <a:lumMod val="75000"/>
                  </a:schemeClr>
                </a:solidFill>
              </a:rPr>
              <a:t>!</a:t>
            </a:r>
          </a:p>
          <a:p>
            <a:pPr>
              <a:spcAft>
                <a:spcPts val="600"/>
              </a:spcAft>
            </a:pPr>
            <a:r>
              <a:rPr lang="en-US" dirty="0" smtClean="0">
                <a:solidFill>
                  <a:srgbClr val="FF0000"/>
                </a:solidFill>
              </a:rPr>
              <a:t>Annotation is </a:t>
            </a:r>
            <a:r>
              <a:rPr lang="en-US" b="1" i="1" u="sng" dirty="0" err="1" smtClean="0">
                <a:solidFill>
                  <a:srgbClr val="FF0000"/>
                </a:solidFill>
              </a:rPr>
              <a:t>curation</a:t>
            </a:r>
            <a:r>
              <a:rPr lang="en-US" dirty="0" smtClean="0">
                <a:solidFill>
                  <a:srgbClr val="FF0000"/>
                </a:solidFill>
              </a:rPr>
              <a:t>, not cataloguing!</a:t>
            </a:r>
          </a:p>
          <a:p>
            <a:pPr>
              <a:spcAft>
                <a:spcPts val="600"/>
              </a:spcAft>
            </a:pPr>
            <a:r>
              <a:rPr lang="en-US" dirty="0" smtClean="0"/>
              <a:t>Annotation/</a:t>
            </a:r>
            <a:r>
              <a:rPr lang="en-US" dirty="0" err="1" smtClean="0"/>
              <a:t>curation</a:t>
            </a:r>
            <a:r>
              <a:rPr lang="en-US" dirty="0" smtClean="0"/>
              <a:t> of new genomes often has no budget </a:t>
            </a:r>
            <a:r>
              <a:rPr lang="en-US" dirty="0" smtClean="0"/>
              <a:t/>
            </a:r>
            <a:br>
              <a:rPr lang="en-US" dirty="0" smtClean="0"/>
            </a:br>
            <a:r>
              <a:rPr lang="en-US" sz="1800" dirty="0" smtClean="0"/>
              <a:t>(</a:t>
            </a:r>
            <a:r>
              <a:rPr lang="en-US" sz="1800" dirty="0" smtClean="0"/>
              <a:t>not </a:t>
            </a:r>
            <a:r>
              <a:rPr lang="en-US" sz="1800" dirty="0" smtClean="0"/>
              <a:t>a new situation: </a:t>
            </a:r>
            <a:r>
              <a:rPr lang="en-US" sz="1800" dirty="0" smtClean="0"/>
              <a:t>Enzyme Nomenclature Committee never funded</a:t>
            </a:r>
            <a:r>
              <a:rPr lang="en-US" sz="2000" dirty="0" smtClean="0"/>
              <a:t>…)</a:t>
            </a:r>
          </a:p>
          <a:p>
            <a:pPr>
              <a:spcAft>
                <a:spcPts val="600"/>
              </a:spcAft>
            </a:pPr>
            <a:r>
              <a:rPr lang="en-US" dirty="0" smtClean="0">
                <a:solidFill>
                  <a:schemeClr val="accent4">
                    <a:lumMod val="75000"/>
                  </a:schemeClr>
                </a:solidFill>
              </a:rPr>
              <a:t>Automation from curated data is the </a:t>
            </a:r>
            <a:r>
              <a:rPr lang="en-US" b="1" u="sng" dirty="0" smtClean="0">
                <a:solidFill>
                  <a:srgbClr val="FF0000"/>
                </a:solidFill>
              </a:rPr>
              <a:t>ONLY</a:t>
            </a:r>
            <a:r>
              <a:rPr lang="en-US" dirty="0" smtClean="0">
                <a:solidFill>
                  <a:srgbClr val="FF0000"/>
                </a:solidFill>
              </a:rPr>
              <a:t> </a:t>
            </a:r>
            <a:r>
              <a:rPr lang="en-US" dirty="0" smtClean="0">
                <a:solidFill>
                  <a:schemeClr val="accent4">
                    <a:lumMod val="75000"/>
                  </a:schemeClr>
                </a:solidFill>
              </a:rPr>
              <a:t>game in town,</a:t>
            </a:r>
            <a:br>
              <a:rPr lang="en-US" dirty="0" smtClean="0">
                <a:solidFill>
                  <a:schemeClr val="accent4">
                    <a:lumMod val="75000"/>
                  </a:schemeClr>
                </a:solidFill>
              </a:rPr>
            </a:br>
            <a:r>
              <a:rPr lang="en-US" dirty="0" smtClean="0">
                <a:solidFill>
                  <a:schemeClr val="accent4">
                    <a:lumMod val="75000"/>
                  </a:schemeClr>
                </a:solidFill>
              </a:rPr>
              <a:t>but you can’t propagate something that does not exist</a:t>
            </a:r>
            <a:r>
              <a:rPr lang="en-US" dirty="0" smtClean="0">
                <a:solidFill>
                  <a:schemeClr val="accent4">
                    <a:lumMod val="75000"/>
                  </a:schemeClr>
                </a:solidFill>
              </a:rPr>
              <a:t>!</a:t>
            </a:r>
            <a:br>
              <a:rPr lang="en-US" dirty="0" smtClean="0">
                <a:solidFill>
                  <a:schemeClr val="accent4">
                    <a:lumMod val="75000"/>
                  </a:schemeClr>
                </a:solidFill>
              </a:rPr>
            </a:br>
            <a:r>
              <a:rPr lang="en-US" sz="1600" dirty="0" smtClean="0">
                <a:solidFill>
                  <a:schemeClr val="accent4">
                    <a:lumMod val="75000"/>
                  </a:schemeClr>
                </a:solidFill>
              </a:rPr>
              <a:t>(≈30% of metabolic activity has no known gene associated with it)</a:t>
            </a:r>
            <a:endParaRPr lang="en-US" sz="1600" dirty="0" smtClean="0">
              <a:solidFill>
                <a:schemeClr val="accent4">
                  <a:lumMod val="75000"/>
                </a:schemeClr>
              </a:solidFill>
            </a:endParaRPr>
          </a:p>
          <a:p>
            <a:pPr>
              <a:spcAft>
                <a:spcPts val="600"/>
              </a:spcAft>
            </a:pPr>
            <a:r>
              <a:rPr lang="en-US" dirty="0" smtClean="0">
                <a:solidFill>
                  <a:schemeClr val="accent3">
                    <a:lumMod val="75000"/>
                  </a:schemeClr>
                </a:solidFill>
              </a:rPr>
              <a:t>Core, well-curated resources are essential (and costly)</a:t>
            </a:r>
            <a:br>
              <a:rPr lang="en-US" dirty="0" smtClean="0">
                <a:solidFill>
                  <a:schemeClr val="accent3">
                    <a:lumMod val="75000"/>
                  </a:schemeClr>
                </a:solidFill>
              </a:rPr>
            </a:br>
            <a:r>
              <a:rPr lang="en-US" sz="1600" dirty="0" smtClean="0">
                <a:solidFill>
                  <a:schemeClr val="accent3">
                    <a:lumMod val="75000"/>
                  </a:schemeClr>
                </a:solidFill>
              </a:rPr>
              <a:t>(</a:t>
            </a:r>
            <a:r>
              <a:rPr lang="en-US" sz="1600" dirty="0" smtClean="0">
                <a:solidFill>
                  <a:schemeClr val="accent3">
                    <a:lumMod val="75000"/>
                  </a:schemeClr>
                </a:solidFill>
              </a:rPr>
              <a:t>420 gene entries curated per year per FTE is </a:t>
            </a:r>
            <a:r>
              <a:rPr lang="en-US" sz="1600" dirty="0" smtClean="0">
                <a:solidFill>
                  <a:schemeClr val="accent3">
                    <a:lumMod val="75000"/>
                  </a:schemeClr>
                </a:solidFill>
              </a:rPr>
              <a:t>considered reasonable</a:t>
            </a:r>
            <a:r>
              <a:rPr lang="en-US" sz="1600" dirty="0" smtClean="0">
                <a:solidFill>
                  <a:schemeClr val="accent3">
                    <a:lumMod val="75000"/>
                  </a:schemeClr>
                </a:solidFill>
              </a:rPr>
              <a:t>)</a:t>
            </a:r>
            <a:endParaRPr lang="en-US" sz="1800" dirty="0" smtClean="0">
              <a:solidFill>
                <a:schemeClr val="accent3">
                  <a:lumMod val="75000"/>
                </a:schemeClr>
              </a:solidFill>
            </a:endParaRPr>
          </a:p>
          <a:p>
            <a:pPr marL="108000" indent="0">
              <a:spcAft>
                <a:spcPts val="600"/>
              </a:spcAft>
              <a:buNone/>
            </a:pPr>
            <a:r>
              <a:rPr lang="en-US" sz="2000" dirty="0" smtClean="0">
                <a:solidFill>
                  <a:schemeClr val="accent6">
                    <a:lumMod val="50000"/>
                  </a:schemeClr>
                </a:solidFill>
              </a:rPr>
              <a:t>(Dirty little fact: </a:t>
            </a:r>
            <a:r>
              <a:rPr lang="en-US" sz="2000" dirty="0" err="1">
                <a:solidFill>
                  <a:schemeClr val="accent6">
                    <a:lumMod val="50000"/>
                  </a:schemeClr>
                </a:solidFill>
              </a:rPr>
              <a:t>b</a:t>
            </a:r>
            <a:r>
              <a:rPr lang="en-US" sz="2000" dirty="0" err="1" smtClean="0">
                <a:solidFill>
                  <a:schemeClr val="accent6">
                    <a:lumMod val="50000"/>
                  </a:schemeClr>
                </a:solidFill>
              </a:rPr>
              <a:t>iocurators</a:t>
            </a:r>
            <a:r>
              <a:rPr lang="en-US" sz="2000" dirty="0" smtClean="0">
                <a:solidFill>
                  <a:schemeClr val="accent6">
                    <a:lumMod val="50000"/>
                  </a:schemeClr>
                </a:solidFill>
              </a:rPr>
              <a:t> can spend as much time “de-annotating” literature-based annotations as entering new data)</a:t>
            </a:r>
            <a:endParaRPr lang="en-US" sz="2000" dirty="0">
              <a:solidFill>
                <a:schemeClr val="accent6">
                  <a:lumMod val="50000"/>
                </a:schemeClr>
              </a:solidFill>
            </a:endParaRPr>
          </a:p>
        </p:txBody>
      </p:sp>
      <p:sp>
        <p:nvSpPr>
          <p:cNvPr id="4" name="TextBox 3"/>
          <p:cNvSpPr txBox="1"/>
          <p:nvPr/>
        </p:nvSpPr>
        <p:spPr>
          <a:xfrm>
            <a:off x="0" y="6232542"/>
            <a:ext cx="7144016" cy="646331"/>
          </a:xfrm>
          <a:prstGeom prst="rect">
            <a:avLst/>
          </a:prstGeom>
          <a:noFill/>
        </p:spPr>
        <p:txBody>
          <a:bodyPr wrap="none" rtlCol="0">
            <a:spAutoFit/>
          </a:bodyPr>
          <a:lstStyle/>
          <a:p>
            <a:r>
              <a:rPr lang="en-US" kern="0" dirty="0">
                <a:solidFill>
                  <a:schemeClr val="accent3">
                    <a:lumMod val="50000"/>
                  </a:schemeClr>
                </a:solidFill>
              </a:rPr>
              <a:t>Chen and </a:t>
            </a:r>
            <a:r>
              <a:rPr lang="en-US" kern="0" dirty="0" err="1" smtClean="0">
                <a:solidFill>
                  <a:schemeClr val="accent3">
                    <a:lumMod val="50000"/>
                  </a:schemeClr>
                </a:solidFill>
              </a:rPr>
              <a:t>Vitkup</a:t>
            </a:r>
            <a:r>
              <a:rPr lang="en-US" kern="0" dirty="0">
                <a:solidFill>
                  <a:schemeClr val="accent3">
                    <a:lumMod val="50000"/>
                  </a:schemeClr>
                </a:solidFill>
              </a:rPr>
              <a:t> </a:t>
            </a:r>
            <a:r>
              <a:rPr lang="en-US" kern="0" dirty="0" smtClean="0">
                <a:solidFill>
                  <a:schemeClr val="accent3">
                    <a:lumMod val="50000"/>
                  </a:schemeClr>
                </a:solidFill>
              </a:rPr>
              <a:t>(2007) </a:t>
            </a:r>
            <a:r>
              <a:rPr lang="en-US" i="1" kern="0" dirty="0">
                <a:solidFill>
                  <a:schemeClr val="accent3">
                    <a:lumMod val="50000"/>
                  </a:schemeClr>
                </a:solidFill>
              </a:rPr>
              <a:t>Trends </a:t>
            </a:r>
            <a:r>
              <a:rPr lang="en-US" i="1" kern="0" dirty="0" smtClean="0">
                <a:solidFill>
                  <a:schemeClr val="accent3">
                    <a:lumMod val="50000"/>
                  </a:schemeClr>
                </a:solidFill>
              </a:rPr>
              <a:t>Biotech. </a:t>
            </a:r>
            <a:r>
              <a:rPr lang="en-US" kern="0" dirty="0" smtClean="0">
                <a:solidFill>
                  <a:schemeClr val="accent3">
                    <a:lumMod val="50000"/>
                  </a:schemeClr>
                </a:solidFill>
                <a:hlinkClick r:id="rId2"/>
              </a:rPr>
              <a:t>doi</a:t>
            </a:r>
            <a:r>
              <a:rPr lang="en-US" kern="0" dirty="0">
                <a:solidFill>
                  <a:schemeClr val="accent3">
                    <a:lumMod val="50000"/>
                  </a:schemeClr>
                </a:solidFill>
                <a:hlinkClick r:id="rId2"/>
              </a:rPr>
              <a:t>:10.1016/j.tibtech.</a:t>
            </a:r>
            <a:r>
              <a:rPr lang="en-US" kern="0" dirty="0" smtClean="0">
                <a:solidFill>
                  <a:schemeClr val="accent3">
                    <a:lumMod val="50000"/>
                  </a:schemeClr>
                </a:solidFill>
                <a:hlinkClick r:id="rId2"/>
              </a:rPr>
              <a:t>2007.06.001</a:t>
            </a:r>
            <a:r>
              <a:rPr lang="en-US" kern="0" dirty="0" smtClean="0">
                <a:solidFill>
                  <a:schemeClr val="accent3">
                    <a:lumMod val="50000"/>
                  </a:schemeClr>
                </a:solidFill>
              </a:rPr>
              <a:t/>
            </a:r>
            <a:br>
              <a:rPr lang="en-US" kern="0" dirty="0" smtClean="0">
                <a:solidFill>
                  <a:schemeClr val="accent3">
                    <a:lumMod val="50000"/>
                  </a:schemeClr>
                </a:solidFill>
              </a:rPr>
            </a:br>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rPr>
              <a:t>(2009)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3"/>
              </a:rPr>
              <a:t>d</a:t>
            </a:r>
            <a:r>
              <a:rPr lang="en-US" dirty="0" smtClean="0">
                <a:solidFill>
                  <a:schemeClr val="accent3">
                    <a:lumMod val="50000"/>
                  </a:schemeClr>
                </a:solidFill>
                <a:latin typeface="Calibri"/>
                <a:cs typeface="Calibri"/>
                <a:hlinkClick r:id="rId3"/>
              </a:rPr>
              <a:t>oi</a:t>
            </a:r>
            <a:r>
              <a:rPr lang="en-US" dirty="0" smtClean="0">
                <a:solidFill>
                  <a:schemeClr val="accent3">
                    <a:lumMod val="50000"/>
                  </a:schemeClr>
                </a:solidFill>
                <a:cs typeface="Calibri"/>
                <a:hlinkClick r:id="rId3"/>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534498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Test cross-amplification </a:t>
            </a:r>
            <a:r>
              <a:rPr lang="en-GB" i="1" dirty="0" smtClean="0"/>
              <a:t>in </a:t>
            </a:r>
            <a:r>
              <a:rPr lang="en-GB" i="1" dirty="0" err="1" smtClean="0"/>
              <a:t>silico</a:t>
            </a:r>
            <a:endParaRPr lang="en-GB" dirty="0"/>
          </a:p>
        </p:txBody>
      </p:sp>
      <p:grpSp>
        <p:nvGrpSpPr>
          <p:cNvPr id="78" name="Group 77"/>
          <p:cNvGrpSpPr/>
          <p:nvPr/>
        </p:nvGrpSpPr>
        <p:grpSpPr>
          <a:xfrm>
            <a:off x="5156208" y="1895454"/>
            <a:ext cx="3419494" cy="3464999"/>
            <a:chOff x="2782863" y="1639863"/>
            <a:chExt cx="3419494" cy="3464999"/>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48312"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1" name="Arc 20"/>
            <p:cNvSpPr/>
            <p:nvPr/>
          </p:nvSpPr>
          <p:spPr>
            <a:xfrm>
              <a:off x="3914766" y="1639863"/>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2" name="Arc 21"/>
            <p:cNvSpPr/>
            <p:nvPr/>
          </p:nvSpPr>
          <p:spPr>
            <a:xfrm rot="17729006">
              <a:off x="3582811" y="1770935"/>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4" name="Arc 23"/>
            <p:cNvSpPr/>
            <p:nvPr/>
          </p:nvSpPr>
          <p:spPr>
            <a:xfrm rot="7194269">
              <a:off x="4217882" y="2167597"/>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5" name="Arc 24"/>
            <p:cNvSpPr/>
            <p:nvPr/>
          </p:nvSpPr>
          <p:spPr>
            <a:xfrm rot="10800000">
              <a:off x="3878253" y="2370123"/>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7" name="Arc 26"/>
            <p:cNvSpPr/>
            <p:nvPr/>
          </p:nvSpPr>
          <p:spPr>
            <a:xfrm rot="3149433">
              <a:off x="4988738" y="1813589"/>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277657">
              <a:off x="4344219" y="1881489"/>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0343702">
              <a:off x="4754677" y="2375370"/>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13949433">
              <a:off x="4387225" y="2229275"/>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3" name="Arc 32"/>
            <p:cNvSpPr/>
            <p:nvPr/>
          </p:nvSpPr>
          <p:spPr>
            <a:xfrm rot="17732976">
              <a:off x="3548708" y="2682184"/>
              <a:ext cx="278724" cy="77683"/>
            </a:xfrm>
            <a:prstGeom prst="arc">
              <a:avLst/>
            </a:prstGeom>
            <a:noFill/>
            <a:ln w="38100">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3861982">
              <a:off x="3521794" y="3067944"/>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0261200">
              <a:off x="3923250" y="326786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3327245">
              <a:off x="4201182" y="2625105"/>
              <a:ext cx="271891" cy="79635"/>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9" name="Arc 38"/>
            <p:cNvSpPr/>
            <p:nvPr/>
          </p:nvSpPr>
          <p:spPr>
            <a:xfrm rot="16409897">
              <a:off x="3474003" y="3725694"/>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2538903">
              <a:off x="3594502" y="4094551"/>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8938121">
              <a:off x="4041648" y="412912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2004166">
              <a:off x="4057933" y="3429039"/>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6" name="Arc 45"/>
            <p:cNvSpPr/>
            <p:nvPr/>
          </p:nvSpPr>
          <p:spPr>
            <a:xfrm rot="12538903">
              <a:off x="4507327" y="4094551"/>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2004166">
              <a:off x="4970758" y="342903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5609897">
              <a:off x="5159783" y="3812839"/>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20052759">
              <a:off x="4575784" y="341114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17729006">
              <a:off x="3531840" y="4445929"/>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14128224">
              <a:off x="3524731" y="4898167"/>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0" name="Arc 59"/>
            <p:cNvSpPr/>
            <p:nvPr/>
          </p:nvSpPr>
          <p:spPr>
            <a:xfrm rot="12538903">
              <a:off x="4518953" y="4988714"/>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1" name="Arc 60"/>
            <p:cNvSpPr/>
            <p:nvPr/>
          </p:nvSpPr>
          <p:spPr>
            <a:xfrm rot="8938121">
              <a:off x="4966099" y="5023288"/>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7" name="Arc 66"/>
            <p:cNvSpPr/>
            <p:nvPr/>
          </p:nvSpPr>
          <p:spPr>
            <a:xfrm rot="12538903">
              <a:off x="5431778" y="5025227"/>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71" name="Arc 70"/>
            <p:cNvSpPr/>
            <p:nvPr/>
          </p:nvSpPr>
          <p:spPr>
            <a:xfrm rot="20052759">
              <a:off x="5500235" y="43418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72" name="Group 71"/>
            <p:cNvGrpSpPr/>
            <p:nvPr/>
          </p:nvGrpSpPr>
          <p:grpSpPr>
            <a:xfrm>
              <a:off x="2782863" y="1639863"/>
              <a:ext cx="911007" cy="2835010"/>
              <a:chOff x="2819376" y="1639863"/>
              <a:chExt cx="911007" cy="2835010"/>
            </a:xfrm>
          </p:grpSpPr>
          <p:sp>
            <p:nvSpPr>
              <p:cNvPr id="73" name="TextBox 72"/>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74" name="TextBox 73"/>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75" name="TextBox 74"/>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76" name="TextBox 75"/>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77" name="TextBox 76"/>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79" name="Flowchart: Process 78"/>
          <p:cNvSpPr/>
          <p:nvPr/>
        </p:nvSpPr>
        <p:spPr>
          <a:xfrm>
            <a:off x="701622" y="2333610"/>
            <a:ext cx="3176631" cy="1311426"/>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5. Check cross-</a:t>
            </a:r>
            <a:r>
              <a:rPr lang="en-GB" sz="2000" dirty="0" err="1" smtClean="0"/>
              <a:t>ampliﬁcation</a:t>
            </a:r>
            <a:r>
              <a:rPr lang="en-GB" sz="2000" dirty="0" smtClean="0"/>
              <a:t>:</a:t>
            </a:r>
          </a:p>
          <a:p>
            <a:pPr algn="ctr"/>
            <a:r>
              <a:rPr lang="en-GB" sz="2000" dirty="0" smtClean="0">
                <a:solidFill>
                  <a:srgbClr val="008D8D"/>
                </a:solidFill>
              </a:rPr>
              <a:t>All primer sets tested against other organisms</a:t>
            </a:r>
            <a:r>
              <a:rPr lang="en-GB" sz="2000" dirty="0" smtClean="0"/>
              <a:t>, colour by amplified class(es).</a:t>
            </a:r>
            <a:endParaRPr lang="en-GB" sz="2000" dirty="0"/>
          </a:p>
        </p:txBody>
      </p:sp>
      <p:cxnSp>
        <p:nvCxnSpPr>
          <p:cNvPr id="80" name="Straight Arrow Connector 79"/>
          <p:cNvCxnSpPr>
            <a:stCxn id="79" idx="2"/>
            <a:endCxn id="83" idx="0"/>
          </p:cNvCxnSpPr>
          <p:nvPr/>
        </p:nvCxnSpPr>
        <p:spPr>
          <a:xfrm rot="16200000" flipH="1">
            <a:off x="2096724" y="3838250"/>
            <a:ext cx="404685"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a:off x="2064347" y="2139301"/>
            <a:ext cx="414669" cy="1"/>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83" name="Flowchart: Process 82"/>
          <p:cNvSpPr/>
          <p:nvPr/>
        </p:nvSpPr>
        <p:spPr>
          <a:xfrm>
            <a:off x="665109" y="4049721"/>
            <a:ext cx="3286170" cy="153354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6. BLAST screen:</a:t>
            </a:r>
          </a:p>
          <a:p>
            <a:pPr algn="ctr"/>
            <a:r>
              <a:rPr lang="en-GB" sz="2000" dirty="0" smtClean="0">
                <a:solidFill>
                  <a:schemeClr val="accent1">
                    <a:lumMod val="90000"/>
                    <a:lumOff val="10000"/>
                  </a:schemeClr>
                </a:solidFill>
              </a:rPr>
              <a:t>All primers screened for off-target sequences </a:t>
            </a:r>
            <a:r>
              <a:rPr lang="en-GB" sz="2000" dirty="0" smtClean="0"/>
              <a:t>with BLAST</a:t>
            </a:r>
            <a:endParaRPr lang="en-GB" sz="2000" b="1" dirty="0" smtClean="0">
              <a:solidFill>
                <a:srgbClr val="FF0000"/>
              </a:solidFill>
            </a:endParaRPr>
          </a:p>
        </p:txBody>
      </p:sp>
      <p:sp>
        <p:nvSpPr>
          <p:cNvPr id="58" name="TextBox 57"/>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59" name="TextBox 58"/>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63" name="TextBox 62"/>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200205620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Classify primers and validation</a:t>
            </a:r>
            <a:endParaRPr lang="en-GB" dirty="0"/>
          </a:p>
        </p:txBody>
      </p:sp>
      <p:grpSp>
        <p:nvGrpSpPr>
          <p:cNvPr id="43" name="Group 42"/>
          <p:cNvGrpSpPr/>
          <p:nvPr/>
        </p:nvGrpSpPr>
        <p:grpSpPr>
          <a:xfrm>
            <a:off x="3440097" y="2589201"/>
            <a:ext cx="1789137" cy="2592423"/>
            <a:chOff x="1103265" y="2224071"/>
            <a:chExt cx="2008214" cy="2567948"/>
          </a:xfrm>
        </p:grpSpPr>
        <p:sp>
          <p:nvSpPr>
            <p:cNvPr id="18" name="TextBox 17"/>
            <p:cNvSpPr txBox="1"/>
            <p:nvPr/>
          </p:nvSpPr>
          <p:spPr>
            <a:xfrm>
              <a:off x="1103265" y="3301204"/>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9" name="TextBox 18"/>
            <p:cNvSpPr txBox="1"/>
            <p:nvPr/>
          </p:nvSpPr>
          <p:spPr>
            <a:xfrm>
              <a:off x="1139778" y="2817407"/>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20" name="TextBox 19"/>
            <p:cNvSpPr txBox="1"/>
            <p:nvPr/>
          </p:nvSpPr>
          <p:spPr>
            <a:xfrm>
              <a:off x="1103265" y="3785001"/>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21" name="TextBox 20"/>
            <p:cNvSpPr txBox="1"/>
            <p:nvPr/>
          </p:nvSpPr>
          <p:spPr>
            <a:xfrm>
              <a:off x="1139778" y="426879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22" name="TextBox 21"/>
            <p:cNvSpPr txBox="1"/>
            <p:nvPr/>
          </p:nvSpPr>
          <p:spPr>
            <a:xfrm>
              <a:off x="1176291" y="2333610"/>
              <a:ext cx="261610" cy="461665"/>
            </a:xfrm>
            <a:prstGeom prst="rect">
              <a:avLst/>
            </a:prstGeom>
            <a:noFill/>
          </p:spPr>
          <p:txBody>
            <a:bodyPr wrap="none" rtlCol="0">
              <a:spAutoFit/>
            </a:bodyPr>
            <a:lstStyle/>
            <a:p>
              <a:r>
                <a:rPr lang="en-GB" sz="2400" dirty="0" smtClean="0">
                  <a:latin typeface="Calibri"/>
                  <a:cs typeface="Calibri"/>
                </a:rPr>
                <a:t>I</a:t>
              </a:r>
            </a:p>
          </p:txBody>
        </p:sp>
        <p:sp>
          <p:nvSpPr>
            <p:cNvPr id="6" name="Rectangle 5"/>
            <p:cNvSpPr/>
            <p:nvPr/>
          </p:nvSpPr>
          <p:spPr>
            <a:xfrm>
              <a:off x="1614447"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2089116"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1614447"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2089116"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1614447"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2089116"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1614447"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2089116"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1614447"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2089116"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p:cNvSpPr txBox="1"/>
            <p:nvPr/>
          </p:nvSpPr>
          <p:spPr>
            <a:xfrm>
              <a:off x="2563785" y="4268799"/>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4" name="TextBox 23"/>
            <p:cNvSpPr txBox="1"/>
            <p:nvPr/>
          </p:nvSpPr>
          <p:spPr>
            <a:xfrm>
              <a:off x="2563785" y="375761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5" name="TextBox 24"/>
            <p:cNvSpPr txBox="1"/>
            <p:nvPr/>
          </p:nvSpPr>
          <p:spPr>
            <a:xfrm>
              <a:off x="2563785" y="2224071"/>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6" name="TextBox 25"/>
            <p:cNvSpPr txBox="1"/>
            <p:nvPr/>
          </p:nvSpPr>
          <p:spPr>
            <a:xfrm>
              <a:off x="256378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7" name="TextBox 26"/>
            <p:cNvSpPr txBox="1"/>
            <p:nvPr/>
          </p:nvSpPr>
          <p:spPr>
            <a:xfrm>
              <a:off x="2563785" y="3246435"/>
              <a:ext cx="547694" cy="523220"/>
            </a:xfrm>
            <a:prstGeom prst="rect">
              <a:avLst/>
            </a:prstGeom>
            <a:noFill/>
          </p:spPr>
          <p:txBody>
            <a:bodyPr wrap="square" rtlCol="0">
              <a:spAutoFit/>
            </a:bodyPr>
            <a:lstStyle/>
            <a:p>
              <a:r>
                <a:rPr lang="en-GB" sz="2800" dirty="0" smtClean="0">
                  <a:latin typeface="Calibri"/>
                  <a:cs typeface="Calibri"/>
                </a:rPr>
                <a:t>...</a:t>
              </a:r>
            </a:p>
          </p:txBody>
        </p:sp>
      </p:grpSp>
      <p:grpSp>
        <p:nvGrpSpPr>
          <p:cNvPr id="44" name="Group 43"/>
          <p:cNvGrpSpPr/>
          <p:nvPr/>
        </p:nvGrpSpPr>
        <p:grpSpPr>
          <a:xfrm>
            <a:off x="5996007" y="2552688"/>
            <a:ext cx="2665449" cy="2154267"/>
            <a:chOff x="4425948" y="2443149"/>
            <a:chExt cx="2665449" cy="2300319"/>
          </a:xfrm>
        </p:grpSpPr>
        <p:sp>
          <p:nvSpPr>
            <p:cNvPr id="29" name="Flowchart: Process 28"/>
            <p:cNvSpPr/>
            <p:nvPr/>
          </p:nvSpPr>
          <p:spPr>
            <a:xfrm>
              <a:off x="4425948" y="2844792"/>
              <a:ext cx="2665449" cy="1898676"/>
            </a:xfrm>
            <a:prstGeom prst="flowChartProcess">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4535487"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504666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4535487"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p:cNvSpPr/>
            <p:nvPr/>
          </p:nvSpPr>
          <p:spPr>
            <a:xfrm>
              <a:off x="5064926"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p:cNvSpPr/>
            <p:nvPr/>
          </p:nvSpPr>
          <p:spPr>
            <a:xfrm>
              <a:off x="5594365"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6123804"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TextBox 35"/>
            <p:cNvSpPr txBox="1"/>
            <p:nvPr/>
          </p:nvSpPr>
          <p:spPr>
            <a:xfrm>
              <a:off x="4498974" y="2443149"/>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37" name="TextBox 36"/>
            <p:cNvSpPr txBox="1"/>
            <p:nvPr/>
          </p:nvSpPr>
          <p:spPr>
            <a:xfrm>
              <a:off x="4973643" y="2443149"/>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38" name="TextBox 37"/>
            <p:cNvSpPr txBox="1"/>
            <p:nvPr/>
          </p:nvSpPr>
          <p:spPr>
            <a:xfrm>
              <a:off x="5521338" y="244314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39" name="TextBox 38"/>
            <p:cNvSpPr txBox="1"/>
            <p:nvPr/>
          </p:nvSpPr>
          <p:spPr>
            <a:xfrm>
              <a:off x="5959494" y="2443149"/>
              <a:ext cx="62889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0" name="Rectangle 39"/>
            <p:cNvSpPr/>
            <p:nvPr/>
          </p:nvSpPr>
          <p:spPr>
            <a:xfrm>
              <a:off x="6653241"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p:cNvSpPr txBox="1"/>
            <p:nvPr/>
          </p:nvSpPr>
          <p:spPr>
            <a:xfrm>
              <a:off x="6507189" y="2443149"/>
              <a:ext cx="56958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2" name="Rectangle 41"/>
            <p:cNvSpPr/>
            <p:nvPr/>
          </p:nvSpPr>
          <p:spPr>
            <a:xfrm>
              <a:off x="614205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45" name="Right Arrow 44"/>
          <p:cNvSpPr/>
          <p:nvPr/>
        </p:nvSpPr>
        <p:spPr>
          <a:xfrm>
            <a:off x="5302260" y="3940182"/>
            <a:ext cx="511182" cy="182565"/>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Flowchart: Process 45"/>
          <p:cNvSpPr/>
          <p:nvPr/>
        </p:nvSpPr>
        <p:spPr>
          <a:xfrm>
            <a:off x="299978" y="2240868"/>
            <a:ext cx="2774988" cy="199141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7. Classify primers:</a:t>
            </a:r>
          </a:p>
          <a:p>
            <a:pPr algn="ctr"/>
            <a:r>
              <a:rPr lang="en-GB" sz="2000" dirty="0" smtClean="0"/>
              <a:t>according to the </a:t>
            </a:r>
            <a:r>
              <a:rPr lang="en-GB" sz="2000" dirty="0" smtClean="0">
                <a:solidFill>
                  <a:schemeClr val="accent1">
                    <a:lumMod val="90000"/>
                    <a:lumOff val="10000"/>
                  </a:schemeClr>
                </a:solidFill>
              </a:rPr>
              <a:t>ability to amplify speciﬁc classes of input sequence</a:t>
            </a:r>
            <a:r>
              <a:rPr lang="en-GB" sz="2000" dirty="0" smtClean="0"/>
              <a:t>.</a:t>
            </a:r>
          </a:p>
        </p:txBody>
      </p:sp>
      <p:cxnSp>
        <p:nvCxnSpPr>
          <p:cNvPr id="47" name="Straight Arrow Connector 46"/>
          <p:cNvCxnSpPr>
            <a:endCxn id="46" idx="0"/>
          </p:cNvCxnSpPr>
          <p:nvPr/>
        </p:nvCxnSpPr>
        <p:spPr>
          <a:xfrm flipH="1">
            <a:off x="1687472" y="1931969"/>
            <a:ext cx="6" cy="308899"/>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52" name="Flowchart: Process 51"/>
          <p:cNvSpPr/>
          <p:nvPr/>
        </p:nvSpPr>
        <p:spPr>
          <a:xfrm>
            <a:off x="226953" y="4743468"/>
            <a:ext cx="2994066" cy="131446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8. Validate primers:</a:t>
            </a:r>
          </a:p>
          <a:p>
            <a:pPr algn="ctr"/>
            <a:r>
              <a:rPr lang="en-GB" sz="2000" dirty="0" smtClean="0">
                <a:solidFill>
                  <a:srgbClr val="FF0000"/>
                </a:solidFill>
              </a:rPr>
              <a:t>Primer set validated on positive and negative targets </a:t>
            </a:r>
            <a:r>
              <a:rPr lang="en-GB" sz="2000" i="1" dirty="0" smtClean="0">
                <a:solidFill>
                  <a:srgbClr val="FF0000"/>
                </a:solidFill>
              </a:rPr>
              <a:t>in vitro</a:t>
            </a:r>
            <a:r>
              <a:rPr lang="en-GB" sz="2000" dirty="0" smtClean="0"/>
              <a:t>.</a:t>
            </a:r>
          </a:p>
        </p:txBody>
      </p:sp>
      <p:cxnSp>
        <p:nvCxnSpPr>
          <p:cNvPr id="53" name="Straight Arrow Connector 52"/>
          <p:cNvCxnSpPr>
            <a:endCxn id="52" idx="0"/>
          </p:cNvCxnSpPr>
          <p:nvPr/>
        </p:nvCxnSpPr>
        <p:spPr>
          <a:xfrm rot="5400000">
            <a:off x="1474312" y="4482780"/>
            <a:ext cx="510362" cy="11014"/>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55121719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Primer design: validated </a:t>
            </a:r>
            <a:r>
              <a:rPr lang="en-GB" sz="2800" i="1" dirty="0" smtClean="0"/>
              <a:t>in vitro </a:t>
            </a:r>
            <a:r>
              <a:rPr lang="en-GB" sz="2800" dirty="0" smtClean="0"/>
              <a:t>(</a:t>
            </a:r>
            <a:r>
              <a:rPr lang="en-GB" sz="2800" i="1" dirty="0" smtClean="0"/>
              <a:t>E.coli</a:t>
            </a:r>
            <a:r>
              <a:rPr lang="en-GB" sz="2800" dirty="0" smtClean="0"/>
              <a:t>)</a:t>
            </a:r>
            <a:endParaRPr lang="en-GB" sz="2800" dirty="0"/>
          </a:p>
        </p:txBody>
      </p:sp>
      <p:grpSp>
        <p:nvGrpSpPr>
          <p:cNvPr id="6" name="Group 5"/>
          <p:cNvGrpSpPr/>
          <p:nvPr/>
        </p:nvGrpSpPr>
        <p:grpSpPr>
          <a:xfrm>
            <a:off x="322119" y="982727"/>
            <a:ext cx="7562306" cy="4232161"/>
            <a:chOff x="532335" y="1508267"/>
            <a:chExt cx="7562306" cy="4232161"/>
          </a:xfrm>
        </p:grpSpPr>
        <p:pic>
          <p:nvPicPr>
            <p:cNvPr id="4" name="Picture 3" descr="Gels.eps"/>
            <p:cNvPicPr>
              <a:picLocks noChangeAspect="1"/>
            </p:cNvPicPr>
            <p:nvPr/>
          </p:nvPicPr>
          <p:blipFill>
            <a:blip r:embed="rId2"/>
            <a:stretch>
              <a:fillRect/>
            </a:stretch>
          </p:blipFill>
          <p:spPr>
            <a:xfrm rot="16200000">
              <a:off x="2415799" y="61586"/>
              <a:ext cx="3795378" cy="7562306"/>
            </a:xfrm>
            <a:prstGeom prst="rect">
              <a:avLst/>
            </a:prstGeom>
          </p:spPr>
        </p:pic>
        <p:sp>
          <p:nvSpPr>
            <p:cNvPr id="3" name="TextBox 2"/>
            <p:cNvSpPr txBox="1"/>
            <p:nvPr/>
          </p:nvSpPr>
          <p:spPr>
            <a:xfrm>
              <a:off x="1415346" y="1508267"/>
              <a:ext cx="1362698" cy="523220"/>
            </a:xfrm>
            <a:prstGeom prst="rect">
              <a:avLst/>
            </a:prstGeom>
            <a:noFill/>
          </p:spPr>
          <p:txBody>
            <a:bodyPr wrap="none" rtlCol="0">
              <a:spAutoFit/>
            </a:bodyPr>
            <a:lstStyle/>
            <a:p>
              <a:r>
                <a:rPr lang="en-US" sz="2800" b="1" dirty="0" smtClean="0">
                  <a:solidFill>
                    <a:schemeClr val="tx2">
                      <a:lumMod val="75000"/>
                      <a:lumOff val="25000"/>
                    </a:schemeClr>
                  </a:solidFill>
                  <a:latin typeface="Calibri"/>
                  <a:cs typeface="Calibri"/>
                </a:rPr>
                <a:t>positive</a:t>
              </a:r>
            </a:p>
          </p:txBody>
        </p:sp>
        <p:sp>
          <p:nvSpPr>
            <p:cNvPr id="5" name="TextBox 4"/>
            <p:cNvSpPr txBox="1"/>
            <p:nvPr/>
          </p:nvSpPr>
          <p:spPr>
            <a:xfrm>
              <a:off x="4732999" y="1508267"/>
              <a:ext cx="1466492" cy="523220"/>
            </a:xfrm>
            <a:prstGeom prst="rect">
              <a:avLst/>
            </a:prstGeom>
            <a:noFill/>
          </p:spPr>
          <p:txBody>
            <a:bodyPr wrap="none" rtlCol="0">
              <a:spAutoFit/>
            </a:bodyPr>
            <a:lstStyle/>
            <a:p>
              <a:r>
                <a:rPr lang="en-US" sz="2800" b="1" dirty="0" smtClean="0">
                  <a:solidFill>
                    <a:srgbClr val="FF0000"/>
                  </a:solidFill>
                  <a:latin typeface="Calibri"/>
                  <a:cs typeface="Calibri"/>
                </a:rPr>
                <a:t>negative</a:t>
              </a:r>
            </a:p>
          </p:txBody>
        </p:sp>
      </p:grpSp>
      <p:pic>
        <p:nvPicPr>
          <p:cNvPr id="7" name="Picture 6" descr="paper_pl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443" y="5214888"/>
            <a:ext cx="5263931" cy="1303607"/>
          </a:xfrm>
          <a:prstGeom prst="rect">
            <a:avLst/>
          </a:prstGeom>
        </p:spPr>
      </p:pic>
      <p:sp>
        <p:nvSpPr>
          <p:cNvPr id="8" name="TextBox 7"/>
          <p:cNvSpPr txBox="1"/>
          <p:nvPr/>
        </p:nvSpPr>
        <p:spPr>
          <a:xfrm>
            <a:off x="8696" y="6544996"/>
            <a:ext cx="5178546" cy="307777"/>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al.</a:t>
            </a:r>
            <a:r>
              <a:rPr lang="en-US" sz="1400" dirty="0" smtClean="0">
                <a:solidFill>
                  <a:srgbClr val="4F6228"/>
                </a:solidFill>
              </a:rPr>
              <a:t> (2012)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smtClean="0">
                <a:solidFill>
                  <a:srgbClr val="4F6228"/>
                </a:solidFill>
                <a:hlinkClick r:id="rId4"/>
              </a:rPr>
              <a:t>doi:</a:t>
            </a:r>
            <a:r>
              <a:rPr lang="fr-FR" sz="1400" dirty="0" smtClean="0">
                <a:solidFill>
                  <a:srgbClr val="4F6228"/>
                </a:solidFill>
                <a:hlinkClick r:id="rId4"/>
              </a:rPr>
              <a:t>10.1371/journal.pone.0034498</a:t>
            </a:r>
            <a:r>
              <a:rPr lang="en-US" sz="1400" dirty="0" smtClean="0">
                <a:solidFill>
                  <a:srgbClr val="4F6228"/>
                </a:solidFill>
              </a:rPr>
              <a:t>.</a:t>
            </a:r>
          </a:p>
        </p:txBody>
      </p:sp>
      <p:sp>
        <p:nvSpPr>
          <p:cNvPr id="9" name="TextBox 8"/>
          <p:cNvSpPr txBox="1"/>
          <p:nvPr/>
        </p:nvSpPr>
        <p:spPr>
          <a:xfrm>
            <a:off x="631030" y="5271630"/>
            <a:ext cx="2812389" cy="892552"/>
          </a:xfrm>
          <a:prstGeom prst="rect">
            <a:avLst/>
          </a:prstGeom>
          <a:noFill/>
        </p:spPr>
        <p:txBody>
          <a:bodyPr wrap="none" rtlCol="0">
            <a:spAutoFit/>
          </a:bodyPr>
          <a:lstStyle/>
          <a:p>
            <a:r>
              <a:rPr lang="en-US" sz="2000" dirty="0" smtClean="0">
                <a:solidFill>
                  <a:srgbClr val="008D8D"/>
                </a:solidFill>
                <a:latin typeface="Calibri"/>
                <a:cs typeface="Calibri"/>
              </a:rPr>
              <a:t>Sub-serotype specificity:</a:t>
            </a:r>
          </a:p>
          <a:p>
            <a:r>
              <a:rPr lang="en-US" sz="1600" i="1" dirty="0" err="1" smtClean="0">
                <a:solidFill>
                  <a:srgbClr val="008D8D"/>
                </a:solidFill>
                <a:latin typeface="Calibri"/>
                <a:cs typeface="Calibri"/>
              </a:rPr>
              <a:t>impB</a:t>
            </a:r>
            <a:r>
              <a:rPr lang="en-US" sz="1600" dirty="0" smtClean="0">
                <a:solidFill>
                  <a:srgbClr val="008D8D"/>
                </a:solidFill>
                <a:latin typeface="Calibri"/>
                <a:cs typeface="Calibri"/>
              </a:rPr>
              <a:t> (</a:t>
            </a:r>
            <a:r>
              <a:rPr lang="el-GR" sz="1600" dirty="0" smtClean="0">
                <a:solidFill>
                  <a:srgbClr val="008D8D"/>
                </a:solidFill>
                <a:cs typeface="Calibri"/>
              </a:rPr>
              <a:t>β</a:t>
            </a:r>
            <a:r>
              <a:rPr lang="en-GB" sz="1600" dirty="0" smtClean="0">
                <a:solidFill>
                  <a:srgbClr val="008D8D"/>
                </a:solidFill>
                <a:cs typeface="Calibri"/>
              </a:rPr>
              <a:t>-lactamase plasmid), </a:t>
            </a:r>
          </a:p>
          <a:p>
            <a:r>
              <a:rPr lang="en-GB" sz="1600" dirty="0" err="1">
                <a:solidFill>
                  <a:srgbClr val="008D8D"/>
                </a:solidFill>
                <a:latin typeface="Calibri"/>
                <a:cs typeface="Calibri"/>
              </a:rPr>
              <a:t>p</a:t>
            </a:r>
            <a:r>
              <a:rPr lang="en-GB" sz="1600" dirty="0" err="1" smtClean="0">
                <a:solidFill>
                  <a:srgbClr val="008D8D"/>
                </a:solidFill>
                <a:latin typeface="Calibri"/>
                <a:cs typeface="Calibri"/>
              </a:rPr>
              <a:t>rophage</a:t>
            </a:r>
            <a:r>
              <a:rPr lang="en-GB" sz="1600" dirty="0" smtClean="0">
                <a:solidFill>
                  <a:srgbClr val="008D8D"/>
                </a:solidFill>
                <a:latin typeface="Calibri"/>
                <a:cs typeface="Calibri"/>
              </a:rPr>
              <a:t> gp20 transfer protein</a:t>
            </a:r>
            <a:endParaRPr lang="en-US" sz="1600" dirty="0" smtClean="0">
              <a:solidFill>
                <a:srgbClr val="008D8D"/>
              </a:solidFill>
              <a:latin typeface="Calibri"/>
              <a:cs typeface="Calibri"/>
            </a:endParaRPr>
          </a:p>
        </p:txBody>
      </p:sp>
    </p:spTree>
    <p:extLst>
      <p:ext uri="{BB962C8B-B14F-4D97-AF65-F5344CB8AC3E}">
        <p14:creationId xmlns:p14="http://schemas.microsoft.com/office/powerpoint/2010/main" val="309407494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1503" y="401864"/>
            <a:ext cx="7351334" cy="655200"/>
          </a:xfrm>
        </p:spPr>
        <p:txBody>
          <a:bodyPr>
            <a:normAutofit/>
          </a:bodyPr>
          <a:lstStyle/>
          <a:p>
            <a:r>
              <a:rPr lang="en-GB" sz="2800" dirty="0"/>
              <a:t>Primer design: validated </a:t>
            </a:r>
            <a:r>
              <a:rPr lang="en-GB" sz="2800" i="1" dirty="0"/>
              <a:t>in vitro </a:t>
            </a:r>
            <a:r>
              <a:rPr lang="en-GB" sz="2800" dirty="0" smtClean="0"/>
              <a:t>(</a:t>
            </a:r>
            <a:r>
              <a:rPr lang="en-GB" sz="2800" i="1" dirty="0" smtClean="0"/>
              <a:t>Dickeya</a:t>
            </a:r>
            <a:r>
              <a:rPr lang="en-GB" sz="2800" dirty="0" smtClean="0"/>
              <a:t>)</a:t>
            </a:r>
            <a:endParaRPr lang="en-US" sz="2800" dirty="0"/>
          </a:p>
        </p:txBody>
      </p:sp>
      <p:pic>
        <p:nvPicPr>
          <p:cNvPr id="5" name="Picture 4" descr="dickeya_primer_resul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69" y="1182412"/>
            <a:ext cx="7368921" cy="3899836"/>
          </a:xfrm>
          <a:prstGeom prst="rect">
            <a:avLst/>
          </a:prstGeom>
        </p:spPr>
      </p:pic>
      <p:pic>
        <p:nvPicPr>
          <p:cNvPr id="6" name="Picture 5" descr="paper_dickeya_prim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206" y="5164646"/>
            <a:ext cx="4615793" cy="1351768"/>
          </a:xfrm>
          <a:prstGeom prst="rect">
            <a:avLst/>
          </a:prstGeom>
        </p:spPr>
      </p:pic>
      <p:sp>
        <p:nvSpPr>
          <p:cNvPr id="7" name="TextBox 6"/>
          <p:cNvSpPr txBox="1"/>
          <p:nvPr/>
        </p:nvSpPr>
        <p:spPr>
          <a:xfrm>
            <a:off x="8696" y="6550223"/>
            <a:ext cx="5590568" cy="307777"/>
          </a:xfrm>
          <a:prstGeom prst="rect">
            <a:avLst/>
          </a:prstGeom>
          <a:noFill/>
        </p:spPr>
        <p:txBody>
          <a:bodyPr wrap="none" rtlCol="0">
            <a:spAutoFit/>
          </a:bodyPr>
          <a:lstStyle/>
          <a:p>
            <a:r>
              <a:rPr lang="en-US" sz="1400" dirty="0" smtClean="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pl-PL" sz="1400" dirty="0">
                <a:solidFill>
                  <a:srgbClr val="4F6228"/>
                </a:solidFill>
                <a:hlinkClick r:id="rId4"/>
              </a:rPr>
              <a:t>10.1111/j.1365-3059.2012.02678.x</a:t>
            </a:r>
            <a:r>
              <a:rPr lang="en-US" sz="1400" dirty="0" smtClean="0">
                <a:solidFill>
                  <a:srgbClr val="4F6228"/>
                </a:solidFill>
              </a:rPr>
              <a:t>.</a:t>
            </a:r>
            <a:endParaRPr lang="en-US" sz="1400" dirty="0">
              <a:solidFill>
                <a:srgbClr val="4F6228"/>
              </a:solidFill>
            </a:endParaRPr>
          </a:p>
        </p:txBody>
      </p:sp>
      <p:sp>
        <p:nvSpPr>
          <p:cNvPr id="8" name="TextBox 7"/>
          <p:cNvSpPr txBox="1"/>
          <p:nvPr/>
        </p:nvSpPr>
        <p:spPr>
          <a:xfrm>
            <a:off x="306551" y="5091007"/>
            <a:ext cx="3328631"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Primers tested against 70 isolates</a:t>
            </a:r>
          </a:p>
        </p:txBody>
      </p:sp>
      <p:sp>
        <p:nvSpPr>
          <p:cNvPr id="9" name="Rectangle 8"/>
          <p:cNvSpPr/>
          <p:nvPr/>
        </p:nvSpPr>
        <p:spPr>
          <a:xfrm>
            <a:off x="3713653" y="1874345"/>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755929" y="2049516"/>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55929" y="2508467"/>
            <a:ext cx="1033517" cy="192689"/>
          </a:xfrm>
          <a:prstGeom prst="rect">
            <a:avLst/>
          </a:prstGeom>
          <a:noFill/>
          <a:ln w="2857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169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a:t>
            </a:r>
            <a:r>
              <a:rPr lang="en-US" dirty="0" err="1" smtClean="0"/>
              <a:t>genecalling</a:t>
            </a:r>
            <a:endParaRPr lang="en-US" dirty="0"/>
          </a:p>
        </p:txBody>
      </p:sp>
      <p:sp>
        <p:nvSpPr>
          <p:cNvPr id="3" name="Content Placeholder 2"/>
          <p:cNvSpPr>
            <a:spLocks noGrp="1"/>
          </p:cNvSpPr>
          <p:nvPr>
            <p:ph idx="4294967295"/>
          </p:nvPr>
        </p:nvSpPr>
        <p:spPr>
          <a:xfrm>
            <a:off x="296650" y="1163782"/>
            <a:ext cx="8144300" cy="1747898"/>
          </a:xfrm>
          <a:prstGeom prst="rect">
            <a:avLst/>
          </a:prstGeom>
        </p:spPr>
        <p:txBody>
          <a:bodyPr>
            <a:noAutofit/>
          </a:bodyPr>
          <a:lstStyle/>
          <a:p>
            <a:r>
              <a:rPr lang="en-US" sz="2400" b="1" u="sng" dirty="0" smtClean="0">
                <a:solidFill>
                  <a:srgbClr val="FF0000"/>
                </a:solidFill>
              </a:rPr>
              <a:t>No free lunch for gene-calling</a:t>
            </a:r>
          </a:p>
          <a:p>
            <a:r>
              <a:rPr lang="en-US" sz="2400" dirty="0" smtClean="0"/>
              <a:t>Tested automated methods against </a:t>
            </a:r>
            <a:r>
              <a:rPr lang="en-US" sz="2400" dirty="0" smtClean="0"/>
              <a:t>“</a:t>
            </a:r>
            <a:r>
              <a:rPr lang="en-US" sz="2400" dirty="0" smtClean="0">
                <a:solidFill>
                  <a:schemeClr val="accent5"/>
                </a:solidFill>
              </a:rPr>
              <a:t>gold standard</a:t>
            </a:r>
            <a:r>
              <a:rPr lang="en-US" sz="2400" dirty="0" smtClean="0"/>
              <a:t>” annotations</a:t>
            </a:r>
          </a:p>
          <a:p>
            <a:r>
              <a:rPr lang="en-US" sz="2400" b="1" u="sng" dirty="0" smtClean="0">
                <a:solidFill>
                  <a:srgbClr val="FF0000"/>
                </a:solidFill>
              </a:rPr>
              <a:t>Systematic errors: </a:t>
            </a:r>
            <a:r>
              <a:rPr lang="en-US" sz="2400" i="1" dirty="0" err="1" smtClean="0">
                <a:solidFill>
                  <a:srgbClr val="008D8D"/>
                </a:solidFill>
              </a:rPr>
              <a:t>rpmDHJ</a:t>
            </a:r>
            <a:r>
              <a:rPr lang="en-US" sz="2400" dirty="0" smtClean="0"/>
              <a:t>, </a:t>
            </a:r>
            <a:r>
              <a:rPr lang="en-US" sz="2400" i="1" dirty="0" err="1" smtClean="0">
                <a:solidFill>
                  <a:srgbClr val="008D8D"/>
                </a:solidFill>
              </a:rPr>
              <a:t>prfB</a:t>
            </a:r>
            <a:r>
              <a:rPr lang="en-US" sz="2400" dirty="0" smtClean="0"/>
              <a:t>, </a:t>
            </a:r>
            <a:r>
              <a:rPr lang="en-US" sz="2400" i="1" dirty="0" err="1" smtClean="0">
                <a:solidFill>
                  <a:srgbClr val="008D8D"/>
                </a:solidFill>
              </a:rPr>
              <a:t>outE</a:t>
            </a:r>
            <a:r>
              <a:rPr lang="en-US" sz="2400" dirty="0" smtClean="0"/>
              <a:t>, </a:t>
            </a:r>
            <a:r>
              <a:rPr lang="en-US" sz="2400" i="1" dirty="0" err="1" smtClean="0">
                <a:solidFill>
                  <a:srgbClr val="008D8D"/>
                </a:solidFill>
              </a:rPr>
              <a:t>secD</a:t>
            </a:r>
            <a:r>
              <a:rPr lang="en-US" sz="2400" dirty="0" smtClean="0"/>
              <a:t>, </a:t>
            </a:r>
            <a:r>
              <a:rPr lang="en-US" sz="2400" i="1" dirty="0" err="1" smtClean="0">
                <a:solidFill>
                  <a:srgbClr val="008D8D"/>
                </a:solidFill>
              </a:rPr>
              <a:t>hrpD</a:t>
            </a:r>
            <a:r>
              <a:rPr lang="en-US" sz="2400" dirty="0" smtClean="0"/>
              <a:t>, </a:t>
            </a:r>
            <a:r>
              <a:rPr lang="en-US" sz="2400" i="1" dirty="0" smtClean="0">
                <a:solidFill>
                  <a:srgbClr val="008D8D"/>
                </a:solidFill>
              </a:rPr>
              <a:t>virB7</a:t>
            </a:r>
            <a:r>
              <a:rPr lang="en-US" sz="2400" dirty="0" smtClean="0"/>
              <a:t>, etc.</a:t>
            </a:r>
          </a:p>
        </p:txBody>
      </p:sp>
      <p:pic>
        <p:nvPicPr>
          <p:cNvPr id="11" name="Picture 10" descr="ann_pecto_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77" y="3243096"/>
            <a:ext cx="3757703" cy="3474770"/>
          </a:xfrm>
          <a:prstGeom prst="rect">
            <a:avLst/>
          </a:prstGeom>
        </p:spPr>
      </p:pic>
      <p:pic>
        <p:nvPicPr>
          <p:cNvPr id="12" name="Picture 11" descr="ann_dickeya_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247" y="3243095"/>
            <a:ext cx="3757703" cy="3439403"/>
          </a:xfrm>
          <a:prstGeom prst="rect">
            <a:avLst/>
          </a:prstGeom>
        </p:spPr>
      </p:pic>
      <p:sp>
        <p:nvSpPr>
          <p:cNvPr id="13" name="TextBox 12"/>
          <p:cNvSpPr txBox="1"/>
          <p:nvPr/>
        </p:nvSpPr>
        <p:spPr>
          <a:xfrm>
            <a:off x="559897" y="2874802"/>
            <a:ext cx="3232914" cy="338554"/>
          </a:xfrm>
          <a:prstGeom prst="rect">
            <a:avLst/>
          </a:prstGeom>
          <a:noFill/>
        </p:spPr>
        <p:txBody>
          <a:bodyPr wrap="none" rtlCol="0">
            <a:spAutoFit/>
          </a:bodyPr>
          <a:lstStyle/>
          <a:p>
            <a:r>
              <a:rPr lang="en-US" sz="1600" dirty="0" smtClean="0">
                <a:solidFill>
                  <a:srgbClr val="008D8D"/>
                </a:solidFill>
                <a:latin typeface="Calibri"/>
                <a:cs typeface="Calibri"/>
              </a:rPr>
              <a:t>Manual annotation, </a:t>
            </a:r>
            <a:r>
              <a:rPr lang="en-US" sz="1600" i="1" dirty="0" err="1" smtClean="0">
                <a:solidFill>
                  <a:srgbClr val="008D8D"/>
                </a:solidFill>
                <a:latin typeface="Calibri"/>
                <a:cs typeface="Calibri"/>
              </a:rPr>
              <a:t>Pectobacterium</a:t>
            </a:r>
            <a:endParaRPr lang="en-US" sz="1600" i="1" dirty="0" smtClean="0">
              <a:solidFill>
                <a:srgbClr val="008D8D"/>
              </a:solidFill>
              <a:latin typeface="Calibri"/>
              <a:cs typeface="Calibri"/>
            </a:endParaRPr>
          </a:p>
        </p:txBody>
      </p:sp>
      <p:sp>
        <p:nvSpPr>
          <p:cNvPr id="14" name="TextBox 13"/>
          <p:cNvSpPr txBox="1"/>
          <p:nvPr/>
        </p:nvSpPr>
        <p:spPr>
          <a:xfrm>
            <a:off x="5036913" y="2890068"/>
            <a:ext cx="2903497" cy="338554"/>
          </a:xfrm>
          <a:prstGeom prst="rect">
            <a:avLst/>
          </a:prstGeom>
          <a:noFill/>
        </p:spPr>
        <p:txBody>
          <a:bodyPr wrap="none" rtlCol="0">
            <a:spAutoFit/>
          </a:bodyPr>
          <a:lstStyle/>
          <a:p>
            <a:r>
              <a:rPr lang="en-US" sz="1600" dirty="0" smtClean="0">
                <a:solidFill>
                  <a:srgbClr val="008D8D"/>
                </a:solidFill>
                <a:latin typeface="Calibri"/>
                <a:cs typeface="Calibri"/>
              </a:rPr>
              <a:t>Community annotation, </a:t>
            </a:r>
            <a:r>
              <a:rPr lang="en-US" sz="1600" i="1" dirty="0" err="1" smtClean="0">
                <a:solidFill>
                  <a:srgbClr val="008D8D"/>
                </a:solidFill>
                <a:latin typeface="Calibri"/>
                <a:cs typeface="Calibri"/>
              </a:rPr>
              <a:t>Dickeya</a:t>
            </a:r>
            <a:endParaRPr lang="en-US" sz="1600" i="1" dirty="0" smtClean="0">
              <a:solidFill>
                <a:srgbClr val="008D8D"/>
              </a:solidFill>
              <a:latin typeface="Calibri"/>
              <a:cs typeface="Calibri"/>
            </a:endParaRPr>
          </a:p>
        </p:txBody>
      </p:sp>
      <p:sp>
        <p:nvSpPr>
          <p:cNvPr id="15" name="Rectangle 14"/>
          <p:cNvSpPr/>
          <p:nvPr/>
        </p:nvSpPr>
        <p:spPr>
          <a:xfrm>
            <a:off x="2669655" y="47952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69655" y="596618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943172" y="47748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943172" y="594026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44928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RBH</a:t>
            </a:r>
            <a:endParaRPr lang="en-US" dirty="0"/>
          </a:p>
        </p:txBody>
      </p:sp>
      <p:sp>
        <p:nvSpPr>
          <p:cNvPr id="3" name="Content Placeholder 2"/>
          <p:cNvSpPr>
            <a:spLocks noGrp="1"/>
          </p:cNvSpPr>
          <p:nvPr>
            <p:ph idx="4294967295"/>
          </p:nvPr>
        </p:nvSpPr>
        <p:spPr>
          <a:xfrm>
            <a:off x="304092" y="1163782"/>
            <a:ext cx="8352845" cy="1220858"/>
          </a:xfrm>
          <a:prstGeom prst="rect">
            <a:avLst/>
          </a:prstGeom>
        </p:spPr>
        <p:txBody>
          <a:bodyPr/>
          <a:lstStyle/>
          <a:p>
            <a:r>
              <a:rPr lang="en-US" sz="2400" dirty="0" smtClean="0">
                <a:solidFill>
                  <a:schemeClr val="accent5">
                    <a:lumMod val="75000"/>
                  </a:schemeClr>
                </a:solidFill>
              </a:rPr>
              <a:t>Comparison of predicted gene complements</a:t>
            </a:r>
          </a:p>
          <a:p>
            <a:r>
              <a:rPr lang="en-US" sz="2400" dirty="0" smtClean="0">
                <a:solidFill>
                  <a:schemeClr val="accent2">
                    <a:lumMod val="75000"/>
                  </a:schemeClr>
                </a:solidFill>
              </a:rPr>
              <a:t>Identifies sequence-similar ‘equivalence’, </a:t>
            </a:r>
            <a:r>
              <a:rPr lang="en-US" sz="2400" b="1" i="1" dirty="0" smtClean="0">
                <a:solidFill>
                  <a:schemeClr val="accent2">
                    <a:lumMod val="75000"/>
                  </a:schemeClr>
                </a:solidFill>
              </a:rPr>
              <a:t>not </a:t>
            </a:r>
            <a:r>
              <a:rPr lang="en-US" sz="2400" b="1" i="1" dirty="0" err="1" smtClean="0">
                <a:solidFill>
                  <a:schemeClr val="accent2">
                    <a:lumMod val="75000"/>
                  </a:schemeClr>
                </a:solidFill>
              </a:rPr>
              <a:t>orthology</a:t>
            </a:r>
            <a:endParaRPr lang="en-US" sz="2400" b="1" i="1" dirty="0">
              <a:solidFill>
                <a:schemeClr val="accent2">
                  <a:lumMod val="75000"/>
                </a:schemeClr>
              </a:solidFill>
            </a:endParaRPr>
          </a:p>
        </p:txBody>
      </p:sp>
      <p:sp>
        <p:nvSpPr>
          <p:cNvPr id="4" name="Rectangle 3"/>
          <p:cNvSpPr/>
          <p:nvPr/>
        </p:nvSpPr>
        <p:spPr>
          <a:xfrm>
            <a:off x="-1796" y="6527288"/>
            <a:ext cx="9145796" cy="338554"/>
          </a:xfrm>
          <a:prstGeom prst="rect">
            <a:avLst/>
          </a:prstGeom>
        </p:spPr>
        <p:txBody>
          <a:bodyPr wrap="square">
            <a:spAutoFit/>
          </a:bodyPr>
          <a:lstStyle/>
          <a:p>
            <a:r>
              <a:rPr lang="en-US" sz="1600" dirty="0">
                <a:solidFill>
                  <a:schemeClr val="tx2">
                    <a:lumMod val="90000"/>
                    <a:lumOff val="10000"/>
                  </a:schemeClr>
                </a:solidFill>
                <a:hlinkClick r:id="rId2"/>
              </a:rPr>
              <a:t>http://</a:t>
            </a:r>
            <a:r>
              <a:rPr lang="en-US" sz="1600" dirty="0" err="1">
                <a:solidFill>
                  <a:schemeClr val="tx2">
                    <a:lumMod val="90000"/>
                    <a:lumOff val="10000"/>
                  </a:schemeClr>
                </a:solidFill>
                <a:hlinkClick r:id="rId2"/>
              </a:rPr>
              <a:t>armchairbiology.blogspot.co.uk</a:t>
            </a:r>
            <a:r>
              <a:rPr lang="en-US" sz="1600" dirty="0">
                <a:solidFill>
                  <a:schemeClr val="tx2">
                    <a:lumMod val="90000"/>
                    <a:lumOff val="10000"/>
                  </a:schemeClr>
                </a:solidFill>
                <a:hlinkClick r:id="rId2"/>
              </a:rPr>
              <a:t>/2012/07/on-reciprocal-best-blast-</a:t>
            </a:r>
            <a:r>
              <a:rPr lang="en-US" sz="1600" dirty="0" err="1">
                <a:solidFill>
                  <a:schemeClr val="tx2">
                    <a:lumMod val="90000"/>
                    <a:lumOff val="10000"/>
                  </a:schemeClr>
                </a:solidFill>
                <a:hlinkClick r:id="rId2"/>
              </a:rPr>
              <a:t>hits.html</a:t>
            </a:r>
            <a:endParaRPr lang="en-US" sz="1600" dirty="0">
              <a:solidFill>
                <a:schemeClr val="tx2">
                  <a:lumMod val="90000"/>
                  <a:lumOff val="10000"/>
                </a:schemeClr>
              </a:solidFill>
            </a:endParaRPr>
          </a:p>
        </p:txBody>
      </p:sp>
      <p:pic>
        <p:nvPicPr>
          <p:cNvPr id="5" name="Picture 4" descr="rbbh_ipo2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97" y="2196240"/>
            <a:ext cx="8112640" cy="4352672"/>
          </a:xfrm>
          <a:prstGeom prst="rect">
            <a:avLst/>
          </a:prstGeom>
        </p:spPr>
      </p:pic>
    </p:spTree>
    <p:extLst>
      <p:ext uri="{BB962C8B-B14F-4D97-AF65-F5344CB8AC3E}">
        <p14:creationId xmlns:p14="http://schemas.microsoft.com/office/powerpoint/2010/main" val="164029224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a:t>
            </a:r>
            <a:r>
              <a:rPr lang="en-US" dirty="0" smtClean="0"/>
              <a:t>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b="1" dirty="0" smtClean="0">
                <a:solidFill>
                  <a:schemeClr val="accent3">
                    <a:lumMod val="75000"/>
                  </a:schemeClr>
                </a:solidFill>
              </a:rPr>
              <a:t>Clique:</a:t>
            </a:r>
            <a:r>
              <a:rPr lang="en-US" sz="2400" dirty="0" smtClean="0">
                <a:solidFill>
                  <a:schemeClr val="accent3">
                    <a:lumMod val="75000"/>
                  </a:schemeClr>
                </a:solidFill>
              </a:rPr>
              <a:t> each CDS makes RBH with every other member of the same </a:t>
            </a:r>
            <a:r>
              <a:rPr lang="en-US" sz="2400" i="1" dirty="0" smtClean="0">
                <a:solidFill>
                  <a:schemeClr val="accent3">
                    <a:lumMod val="75000"/>
                  </a:schemeClr>
                </a:solidFill>
              </a:rPr>
              <a:t>clique</a:t>
            </a:r>
            <a:endParaRPr lang="en-US" sz="2400" i="1" dirty="0">
              <a:solidFill>
                <a:schemeClr val="accent3">
                  <a:lumMod val="75000"/>
                </a:schemeClr>
              </a:solidFill>
            </a:endParaRPr>
          </a:p>
        </p:txBody>
      </p:sp>
      <p:pic>
        <p:nvPicPr>
          <p:cNvPr id="4" name="Picture 3" descr="core_cluster.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30" y="2332320"/>
            <a:ext cx="4261602" cy="3819360"/>
          </a:xfrm>
          <a:prstGeom prst="rect">
            <a:avLst/>
          </a:prstGeom>
        </p:spPr>
      </p:pic>
      <p:pic>
        <p:nvPicPr>
          <p:cNvPr id="6" name="Picture 5" descr="core_hairb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929" y="2263680"/>
            <a:ext cx="4691292" cy="4302720"/>
          </a:xfrm>
          <a:prstGeom prst="rect">
            <a:avLst/>
          </a:prstGeom>
        </p:spPr>
      </p:pic>
    </p:spTree>
    <p:extLst>
      <p:ext uri="{BB962C8B-B14F-4D97-AF65-F5344CB8AC3E}">
        <p14:creationId xmlns:p14="http://schemas.microsoft.com/office/powerpoint/2010/main" val="125693581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dirty="0" smtClean="0">
                <a:solidFill>
                  <a:schemeClr val="accent5">
                    <a:lumMod val="75000"/>
                  </a:schemeClr>
                </a:solidFill>
              </a:rPr>
              <a:t>Prune non-clique graphs to identify accessory genomes for each species</a:t>
            </a:r>
            <a:endParaRPr lang="en-US" sz="2400" dirty="0">
              <a:solidFill>
                <a:schemeClr val="accent5">
                  <a:lumMod val="75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267810212"/>
              </p:ext>
            </p:extLst>
          </p:nvPr>
        </p:nvGraphicFramePr>
        <p:xfrm>
          <a:off x="340367" y="2433800"/>
          <a:ext cx="5292691" cy="2966720"/>
        </p:xfrm>
        <a:graphic>
          <a:graphicData uri="http://schemas.openxmlformats.org/drawingml/2006/table">
            <a:tbl>
              <a:tblPr firstRow="1" bandRow="1">
                <a:tableStyleId>{2D5ABB26-0587-4C30-8999-92F81FD0307C}</a:tableStyleId>
              </a:tblPr>
              <a:tblGrid>
                <a:gridCol w="1764230"/>
                <a:gridCol w="1859531"/>
                <a:gridCol w="1668930"/>
              </a:tblGrid>
              <a:tr h="370840">
                <a:tc>
                  <a:txBody>
                    <a:bodyPr/>
                    <a:lstStyle/>
                    <a:p>
                      <a:r>
                        <a:rPr lang="en-US" dirty="0" smtClean="0">
                          <a:solidFill>
                            <a:srgbClr val="008D8D"/>
                          </a:solidFill>
                        </a:rPr>
                        <a:t>Species</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Weak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Full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r>
              <a:tr h="370840">
                <a:tc>
                  <a:txBody>
                    <a:bodyPr/>
                    <a:lstStyle/>
                    <a:p>
                      <a:r>
                        <a:rPr lang="en-US" dirty="0" smtClean="0">
                          <a:solidFill>
                            <a:srgbClr val="008D8D"/>
                          </a:solidFill>
                        </a:rPr>
                        <a:t>Core</a:t>
                      </a:r>
                      <a:r>
                        <a:rPr lang="en-US" baseline="0" dirty="0" smtClean="0">
                          <a:solidFill>
                            <a:srgbClr val="008D8D"/>
                          </a:solidFill>
                        </a:rPr>
                        <a:t> Genome</a:t>
                      </a:r>
                      <a:endParaRPr lang="en-US" dirty="0">
                        <a:solidFill>
                          <a:srgbClr val="008D8D"/>
                        </a:solidFill>
                      </a:endParaRPr>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r>
              <a:tr h="370840">
                <a:tc>
                  <a:txBody>
                    <a:bodyPr/>
                    <a:lstStyle/>
                    <a:p>
                      <a:r>
                        <a:rPr lang="en-US" i="1" dirty="0" smtClean="0">
                          <a:solidFill>
                            <a:srgbClr val="008D8D"/>
                          </a:solidFill>
                        </a:rPr>
                        <a:t>D. </a:t>
                      </a:r>
                      <a:r>
                        <a:rPr lang="en-US" i="1" dirty="0" err="1" smtClean="0">
                          <a:solidFill>
                            <a:srgbClr val="008D8D"/>
                          </a:solidFill>
                        </a:rPr>
                        <a:t>chrysanthemi</a:t>
                      </a:r>
                      <a:endParaRPr lang="en-US" i="1" dirty="0">
                        <a:solidFill>
                          <a:srgbClr val="008D8D"/>
                        </a:solidFill>
                      </a:endParaRPr>
                    </a:p>
                  </a:txBody>
                  <a:tcPr/>
                </a:tc>
                <a:tc>
                  <a:txBody>
                    <a:bodyPr/>
                    <a:lstStyle/>
                    <a:p>
                      <a:pPr algn="r"/>
                      <a:r>
                        <a:rPr lang="en-US" dirty="0" smtClean="0"/>
                        <a:t>32</a:t>
                      </a:r>
                      <a:endParaRPr lang="en-US" dirty="0"/>
                    </a:p>
                  </a:txBody>
                  <a:tcPr/>
                </a:tc>
                <a:tc>
                  <a:txBody>
                    <a:bodyPr/>
                    <a:lstStyle/>
                    <a:p>
                      <a:pPr algn="r"/>
                      <a:r>
                        <a:rPr lang="en-US" dirty="0" smtClean="0"/>
                        <a:t>36</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dadantii</a:t>
                      </a:r>
                      <a:endParaRPr lang="en-US" i="1" dirty="0">
                        <a:solidFill>
                          <a:srgbClr val="008D8D"/>
                        </a:solidFill>
                      </a:endParaRPr>
                    </a:p>
                  </a:txBody>
                  <a:tcPr/>
                </a:tc>
                <a:tc>
                  <a:txBody>
                    <a:bodyPr/>
                    <a:lstStyle/>
                    <a:p>
                      <a:pPr algn="r"/>
                      <a:r>
                        <a:rPr lang="en-US" dirty="0" smtClean="0"/>
                        <a:t>11</a:t>
                      </a:r>
                      <a:endParaRPr lang="en-US" dirty="0"/>
                    </a:p>
                  </a:txBody>
                  <a:tcPr/>
                </a:tc>
                <a:tc>
                  <a:txBody>
                    <a:bodyPr/>
                    <a:lstStyle/>
                    <a:p>
                      <a:pPr algn="r"/>
                      <a:r>
                        <a:rPr lang="en-US" dirty="0" smtClean="0"/>
                        <a:t>14</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dianthicola</a:t>
                      </a:r>
                      <a:endParaRPr lang="en-US" i="1" dirty="0">
                        <a:solidFill>
                          <a:srgbClr val="008D8D"/>
                        </a:solidFill>
                      </a:endParaRPr>
                    </a:p>
                  </a:txBody>
                  <a:tcPr/>
                </a:tc>
                <a:tc>
                  <a:txBody>
                    <a:bodyPr/>
                    <a:lstStyle/>
                    <a:p>
                      <a:pPr algn="r"/>
                      <a:r>
                        <a:rPr lang="en-US" dirty="0" smtClean="0"/>
                        <a:t>102</a:t>
                      </a:r>
                      <a:endParaRPr lang="en-US" dirty="0"/>
                    </a:p>
                  </a:txBody>
                  <a:tcPr/>
                </a:tc>
                <a:tc>
                  <a:txBody>
                    <a:bodyPr/>
                    <a:lstStyle/>
                    <a:p>
                      <a:pPr algn="r"/>
                      <a:r>
                        <a:rPr lang="en-US" dirty="0" smtClean="0"/>
                        <a:t>127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paradisiaca</a:t>
                      </a:r>
                      <a:endParaRPr lang="en-US" i="1" dirty="0">
                        <a:solidFill>
                          <a:srgbClr val="008D8D"/>
                        </a:solidFill>
                      </a:endParaRPr>
                    </a:p>
                  </a:txBody>
                  <a:tcPr/>
                </a:tc>
                <a:tc>
                  <a:txBody>
                    <a:bodyPr/>
                    <a:lstStyle/>
                    <a:p>
                      <a:pPr algn="r"/>
                      <a:r>
                        <a:rPr lang="en-US" dirty="0" smtClean="0"/>
                        <a:t>404</a:t>
                      </a:r>
                      <a:endParaRPr lang="en-US" dirty="0"/>
                    </a:p>
                  </a:txBody>
                  <a:tcPr/>
                </a:tc>
                <a:tc>
                  <a:txBody>
                    <a:bodyPr/>
                    <a:lstStyle/>
                    <a:p>
                      <a:pPr algn="r"/>
                      <a:r>
                        <a:rPr lang="en-US" dirty="0" smtClean="0"/>
                        <a:t>441</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solani</a:t>
                      </a:r>
                      <a:endParaRPr lang="en-US" i="1" dirty="0">
                        <a:solidFill>
                          <a:srgbClr val="008D8D"/>
                        </a:solidFill>
                      </a:endParaRPr>
                    </a:p>
                  </a:txBody>
                  <a:tcPr/>
                </a:tc>
                <a:tc>
                  <a:txBody>
                    <a:bodyPr/>
                    <a:lstStyle/>
                    <a:p>
                      <a:pPr algn="r"/>
                      <a:r>
                        <a:rPr lang="en-US" dirty="0" smtClean="0"/>
                        <a:t>120</a:t>
                      </a:r>
                      <a:endParaRPr lang="en-US" dirty="0"/>
                    </a:p>
                  </a:txBody>
                  <a:tcPr/>
                </a:tc>
                <a:tc>
                  <a:txBody>
                    <a:bodyPr/>
                    <a:lstStyle/>
                    <a:p>
                      <a:pPr algn="r"/>
                      <a:r>
                        <a:rPr lang="en-US" dirty="0" smtClean="0"/>
                        <a:t>157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zeae</a:t>
                      </a:r>
                      <a:endParaRPr lang="en-US" i="1" dirty="0">
                        <a:solidFill>
                          <a:srgbClr val="008D8D"/>
                        </a:solidFill>
                      </a:endParaRPr>
                    </a:p>
                  </a:txBody>
                  <a:tcPr/>
                </a:tc>
                <a:tc>
                  <a:txBody>
                    <a:bodyPr/>
                    <a:lstStyle/>
                    <a:p>
                      <a:pPr algn="r"/>
                      <a:r>
                        <a:rPr lang="en-US" dirty="0" smtClean="0"/>
                        <a:t>33</a:t>
                      </a:r>
                      <a:endParaRPr lang="en-US" dirty="0"/>
                    </a:p>
                  </a:txBody>
                  <a:tcPr/>
                </a:tc>
                <a:tc>
                  <a:txBody>
                    <a:bodyPr/>
                    <a:lstStyle/>
                    <a:p>
                      <a:pPr algn="r"/>
                      <a:r>
                        <a:rPr lang="en-US" dirty="0" smtClean="0"/>
                        <a:t>40</a:t>
                      </a:r>
                      <a:endParaRPr lang="en-US" dirty="0"/>
                    </a:p>
                  </a:txBody>
                  <a:tcPr/>
                </a:tc>
              </a:tr>
            </a:tbl>
          </a:graphicData>
        </a:graphic>
      </p:graphicFrame>
      <p:pic>
        <p:nvPicPr>
          <p:cNvPr id="8" name="Picture 7" descr="core_hairb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183" y="2433800"/>
            <a:ext cx="3447817" cy="3162240"/>
          </a:xfrm>
          <a:prstGeom prst="rect">
            <a:avLst/>
          </a:prstGeom>
        </p:spPr>
      </p:pic>
      <p:sp>
        <p:nvSpPr>
          <p:cNvPr id="9" name="TextBox 8"/>
          <p:cNvSpPr txBox="1"/>
          <p:nvPr/>
        </p:nvSpPr>
        <p:spPr>
          <a:xfrm>
            <a:off x="132188" y="5619280"/>
            <a:ext cx="7891904" cy="1077218"/>
          </a:xfrm>
          <a:prstGeom prst="rect">
            <a:avLst/>
          </a:prstGeom>
          <a:noFill/>
        </p:spPr>
        <p:txBody>
          <a:bodyPr wrap="none" rtlCol="0">
            <a:spAutoFit/>
          </a:bodyPr>
          <a:lstStyle/>
          <a:p>
            <a:pPr marL="285750" indent="-285750">
              <a:spcAft>
                <a:spcPts val="600"/>
              </a:spcAft>
              <a:buFont typeface="Arial"/>
              <a:buChar char="•"/>
            </a:pPr>
            <a:r>
              <a:rPr lang="en-US" dirty="0" smtClean="0">
                <a:solidFill>
                  <a:schemeClr val="accent3">
                    <a:lumMod val="50000"/>
                  </a:schemeClr>
                </a:solidFill>
                <a:latin typeface="Calibri"/>
                <a:cs typeface="Calibri"/>
              </a:rPr>
              <a:t>Accessory: RBBH with all other members of same species, but no other </a:t>
            </a:r>
            <a:r>
              <a:rPr lang="en-US" i="1" dirty="0" err="1" smtClean="0">
                <a:solidFill>
                  <a:schemeClr val="accent3">
                    <a:lumMod val="50000"/>
                  </a:schemeClr>
                </a:solidFill>
                <a:latin typeface="Calibri"/>
                <a:cs typeface="Calibri"/>
              </a:rPr>
              <a:t>Dickeya</a:t>
            </a:r>
            <a:endParaRPr lang="en-US" i="1" dirty="0" smtClean="0">
              <a:solidFill>
                <a:schemeClr val="accent3">
                  <a:lumMod val="50000"/>
                </a:schemeClr>
              </a:solidFill>
              <a:latin typeface="Calibri"/>
              <a:cs typeface="Calibri"/>
            </a:endParaRPr>
          </a:p>
          <a:p>
            <a:pPr marL="285750" indent="-285750">
              <a:spcAft>
                <a:spcPts val="600"/>
              </a:spcAft>
              <a:buFont typeface="Arial"/>
              <a:buChar char="•"/>
            </a:pPr>
            <a:r>
              <a:rPr lang="en-US" dirty="0" smtClean="0">
                <a:solidFill>
                  <a:schemeClr val="accent3">
                    <a:lumMod val="50000"/>
                  </a:schemeClr>
                </a:solidFill>
                <a:latin typeface="Calibri"/>
                <a:cs typeface="Calibri"/>
              </a:rPr>
              <a:t>Weak pruning: remove all RBBH &lt;80% identity, &lt;40% coverage</a:t>
            </a:r>
          </a:p>
          <a:p>
            <a:pPr marL="285750" indent="-285750">
              <a:spcAft>
                <a:spcPts val="600"/>
              </a:spcAft>
              <a:buFont typeface="Arial"/>
              <a:buChar char="•"/>
            </a:pPr>
            <a:r>
              <a:rPr lang="en-US" dirty="0" smtClean="0">
                <a:solidFill>
                  <a:schemeClr val="accent3">
                    <a:lumMod val="50000"/>
                  </a:schemeClr>
                </a:solidFill>
                <a:latin typeface="Calibri"/>
                <a:cs typeface="Calibri"/>
              </a:rPr>
              <a:t>Full pruning: trim graph (by </a:t>
            </a:r>
            <a:r>
              <a:rPr lang="en-US" dirty="0" err="1" smtClean="0">
                <a:solidFill>
                  <a:schemeClr val="accent3">
                    <a:lumMod val="50000"/>
                  </a:schemeClr>
                </a:solidFill>
                <a:latin typeface="Calibri"/>
                <a:cs typeface="Calibri"/>
              </a:rPr>
              <a:t>Mahalanobis</a:t>
            </a:r>
            <a:r>
              <a:rPr lang="en-US" dirty="0" smtClean="0">
                <a:solidFill>
                  <a:schemeClr val="accent3">
                    <a:lumMod val="50000"/>
                  </a:schemeClr>
                </a:solidFill>
                <a:latin typeface="Calibri"/>
                <a:cs typeface="Calibri"/>
              </a:rPr>
              <a:t> distance) until minimal cliques found</a:t>
            </a:r>
          </a:p>
        </p:txBody>
      </p:sp>
    </p:spTree>
    <p:extLst>
      <p:ext uri="{BB962C8B-B14F-4D97-AF65-F5344CB8AC3E}">
        <p14:creationId xmlns:p14="http://schemas.microsoft.com/office/powerpoint/2010/main" val="243257300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Collinearity</a:t>
            </a:r>
            <a:endParaRPr lang="en-US" dirty="0"/>
          </a:p>
        </p:txBody>
      </p:sp>
      <p:sp>
        <p:nvSpPr>
          <p:cNvPr id="3" name="Content Placeholder 2"/>
          <p:cNvSpPr>
            <a:spLocks noGrp="1"/>
          </p:cNvSpPr>
          <p:nvPr>
            <p:ph idx="4294967295"/>
          </p:nvPr>
        </p:nvSpPr>
        <p:spPr>
          <a:xfrm>
            <a:off x="606899" y="1169804"/>
            <a:ext cx="7459908" cy="1549178"/>
          </a:xfrm>
          <a:prstGeom prst="rect">
            <a:avLst/>
          </a:prstGeom>
        </p:spPr>
        <p:txBody>
          <a:bodyPr>
            <a:normAutofit/>
          </a:bodyPr>
          <a:lstStyle/>
          <a:p>
            <a:r>
              <a:rPr lang="en-US" sz="2800" dirty="0" smtClean="0"/>
              <a:t>Using conserved order of </a:t>
            </a:r>
            <a:r>
              <a:rPr lang="en-US" sz="2800" dirty="0" smtClean="0"/>
              <a:t>RBH </a:t>
            </a:r>
            <a:r>
              <a:rPr lang="en-US" sz="2800" dirty="0" smtClean="0"/>
              <a:t>pairs to identify collinear regions</a:t>
            </a:r>
          </a:p>
          <a:p>
            <a:pPr lvl="1"/>
            <a:r>
              <a:rPr lang="en-US" sz="2000" dirty="0" err="1" smtClean="0">
                <a:solidFill>
                  <a:srgbClr val="008D8D"/>
                </a:solidFill>
              </a:rPr>
              <a:t>i-</a:t>
            </a:r>
            <a:r>
              <a:rPr lang="en-US" sz="2000" dirty="0" err="1" smtClean="0">
                <a:solidFill>
                  <a:srgbClr val="008D8D"/>
                </a:solidFill>
              </a:rPr>
              <a:t>ADHoRe</a:t>
            </a:r>
            <a:r>
              <a:rPr lang="en-US" sz="2000" dirty="0">
                <a:solidFill>
                  <a:srgbClr val="008D8D"/>
                </a:solidFill>
              </a:rPr>
              <a:t> </a:t>
            </a:r>
            <a:r>
              <a:rPr lang="en-US" sz="1600" dirty="0">
                <a:solidFill>
                  <a:srgbClr val="008D8D"/>
                </a:solidFill>
              </a:rPr>
              <a:t>(</a:t>
            </a:r>
            <a:r>
              <a:rPr lang="en-US" sz="1600" dirty="0">
                <a:solidFill>
                  <a:srgbClr val="008D8D"/>
                </a:solidFill>
                <a:hlinkClick r:id="rId2"/>
              </a:rPr>
              <a:t>http://</a:t>
            </a:r>
            <a:r>
              <a:rPr lang="en-US" sz="1600" dirty="0" err="1">
                <a:solidFill>
                  <a:srgbClr val="008D8D"/>
                </a:solidFill>
                <a:hlinkClick r:id="rId2"/>
              </a:rPr>
              <a:t>bioinformatics.psb.ugent.be</a:t>
            </a:r>
            <a:r>
              <a:rPr lang="en-US" sz="1600" dirty="0">
                <a:solidFill>
                  <a:srgbClr val="008D8D"/>
                </a:solidFill>
                <a:hlinkClick r:id="rId2"/>
              </a:rPr>
              <a:t>/software/details/</a:t>
            </a:r>
            <a:r>
              <a:rPr lang="en-US" sz="1600" dirty="0" err="1">
                <a:solidFill>
                  <a:srgbClr val="008D8D"/>
                </a:solidFill>
                <a:hlinkClick r:id="rId2"/>
              </a:rPr>
              <a:t>i</a:t>
            </a:r>
            <a:r>
              <a:rPr lang="en-US" sz="1600" dirty="0">
                <a:solidFill>
                  <a:srgbClr val="008D8D"/>
                </a:solidFill>
                <a:hlinkClick r:id="rId2"/>
              </a:rPr>
              <a:t>--</a:t>
            </a:r>
            <a:r>
              <a:rPr lang="en-US" sz="1600" dirty="0" err="1" smtClean="0">
                <a:solidFill>
                  <a:srgbClr val="008D8D"/>
                </a:solidFill>
                <a:hlinkClick r:id="rId2"/>
              </a:rPr>
              <a:t>ADHoRe</a:t>
            </a:r>
            <a:r>
              <a:rPr lang="en-US" sz="1600" dirty="0" smtClean="0">
                <a:solidFill>
                  <a:srgbClr val="008D8D"/>
                </a:solidFill>
              </a:rPr>
              <a:t>)</a:t>
            </a:r>
            <a:endParaRPr lang="en-US" sz="1600" dirty="0">
              <a:solidFill>
                <a:srgbClr val="008D8D"/>
              </a:solidFill>
            </a:endParaRPr>
          </a:p>
        </p:txBody>
      </p:sp>
      <p:sp>
        <p:nvSpPr>
          <p:cNvPr id="4" name="Rectangle 3"/>
          <p:cNvSpPr/>
          <p:nvPr/>
        </p:nvSpPr>
        <p:spPr>
          <a:xfrm>
            <a:off x="0" y="6027003"/>
            <a:ext cx="9145796" cy="830997"/>
          </a:xfrm>
          <a:prstGeom prst="rect">
            <a:avLst/>
          </a:prstGeom>
        </p:spPr>
        <p:txBody>
          <a:bodyPr wrap="square">
            <a:spAutoFit/>
          </a:bodyPr>
          <a:lstStyle/>
          <a:p>
            <a:r>
              <a:rPr lang="en-US" sz="1600" dirty="0" smtClean="0">
                <a:solidFill>
                  <a:schemeClr val="accent3">
                    <a:lumMod val="50000"/>
                  </a:schemeClr>
                </a:solidFill>
              </a:rPr>
              <a:t>Simillion </a:t>
            </a:r>
            <a:r>
              <a:rPr lang="en-US" sz="1600" i="1" dirty="0" smtClean="0">
                <a:solidFill>
                  <a:schemeClr val="accent3">
                    <a:lumMod val="50000"/>
                  </a:schemeClr>
                </a:solidFill>
              </a:rPr>
              <a:t>et al.</a:t>
            </a:r>
            <a:r>
              <a:rPr lang="en-US" sz="1600" dirty="0" smtClean="0">
                <a:solidFill>
                  <a:schemeClr val="accent3">
                    <a:lumMod val="50000"/>
                  </a:schemeClr>
                </a:solidFill>
              </a:rPr>
              <a:t> (2008) </a:t>
            </a:r>
            <a:r>
              <a:rPr lang="en-US" sz="1600" i="1" dirty="0" smtClean="0">
                <a:solidFill>
                  <a:schemeClr val="accent3">
                    <a:lumMod val="50000"/>
                  </a:schemeClr>
                </a:solidFill>
              </a:rPr>
              <a:t>Bioinformatics</a:t>
            </a:r>
            <a:r>
              <a:rPr lang="en-US" sz="1600" dirty="0" smtClean="0">
                <a:solidFill>
                  <a:schemeClr val="accent3">
                    <a:lumMod val="50000"/>
                  </a:schemeClr>
                </a:solidFill>
              </a:rPr>
              <a:t> </a:t>
            </a:r>
            <a:r>
              <a:rPr lang="en-US" sz="1600" dirty="0" smtClean="0">
                <a:solidFill>
                  <a:schemeClr val="accent3">
                    <a:lumMod val="50000"/>
                  </a:schemeClr>
                </a:solidFill>
                <a:hlinkClick r:id="rId3"/>
              </a:rPr>
              <a:t>doi:10.1093/bioinformatics/btm449</a:t>
            </a:r>
            <a:endParaRPr lang="en-US" sz="1600" dirty="0" smtClean="0">
              <a:solidFill>
                <a:schemeClr val="accent3">
                  <a:lumMod val="50000"/>
                </a:schemeClr>
              </a:solidFill>
              <a:hlinkClick r:id="rId4"/>
            </a:endParaRPr>
          </a:p>
          <a:p>
            <a:r>
              <a:rPr lang="en-US" sz="1600" dirty="0" smtClean="0">
                <a:solidFill>
                  <a:schemeClr val="tx2">
                    <a:lumMod val="90000"/>
                    <a:lumOff val="10000"/>
                  </a:schemeClr>
                </a:solidFill>
                <a:hlinkClick r:id="rId4"/>
              </a:rPr>
              <a:t>http</a:t>
            </a:r>
            <a:r>
              <a:rPr lang="en-US" sz="1600" dirty="0">
                <a:solidFill>
                  <a:schemeClr val="tx2">
                    <a:lumMod val="90000"/>
                    <a:lumOff val="10000"/>
                  </a:schemeClr>
                </a:solidFill>
                <a:hlinkClick r:id="rId4"/>
              </a:rPr>
              <a:t>://armchairbiology.blogspot.co.uk/2012/09/the-colours-man-</a:t>
            </a:r>
            <a:r>
              <a:rPr lang="en-US" sz="1600" dirty="0" smtClean="0">
                <a:solidFill>
                  <a:schemeClr val="tx2">
                    <a:lumMod val="90000"/>
                    <a:lumOff val="10000"/>
                  </a:schemeClr>
                </a:solidFill>
                <a:hlinkClick r:id="rId4"/>
              </a:rPr>
              <a:t>colours.html</a:t>
            </a:r>
            <a:endParaRPr lang="en-US" sz="1600" dirty="0" smtClean="0">
              <a:solidFill>
                <a:schemeClr val="tx2">
                  <a:lumMod val="90000"/>
                  <a:lumOff val="10000"/>
                </a:schemeClr>
              </a:solidFill>
            </a:endParaRPr>
          </a:p>
          <a:p>
            <a:r>
              <a:rPr lang="en-US" sz="1600" dirty="0">
                <a:solidFill>
                  <a:schemeClr val="tx2">
                    <a:lumMod val="90000"/>
                    <a:lumOff val="10000"/>
                  </a:schemeClr>
                </a:solidFill>
                <a:hlinkClick r:id="rId5"/>
              </a:rPr>
              <a:t>https://</a:t>
            </a:r>
            <a:r>
              <a:rPr lang="en-US" sz="1600" dirty="0" err="1">
                <a:solidFill>
                  <a:schemeClr val="tx2">
                    <a:lumMod val="90000"/>
                    <a:lumOff val="10000"/>
                  </a:schemeClr>
                </a:solidFill>
                <a:hlinkClick r:id="rId5"/>
              </a:rPr>
              <a:t>github.com</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widdowquinn</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pyADHoRe</a:t>
            </a:r>
            <a:endParaRPr lang="en-US" sz="1600" dirty="0">
              <a:solidFill>
                <a:schemeClr val="tx2">
                  <a:lumMod val="90000"/>
                  <a:lumOff val="10000"/>
                </a:schemeClr>
              </a:solidFill>
            </a:endParaRPr>
          </a:p>
        </p:txBody>
      </p:sp>
      <p:pic>
        <p:nvPicPr>
          <p:cNvPr id="6" name="Picture 5" descr="collinear_dickey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00" y="3057034"/>
            <a:ext cx="8961120" cy="1499616"/>
          </a:xfrm>
          <a:prstGeom prst="rect">
            <a:avLst/>
          </a:prstGeom>
        </p:spPr>
      </p:pic>
      <p:sp>
        <p:nvSpPr>
          <p:cNvPr id="7" name="TextBox 6"/>
          <p:cNvSpPr txBox="1"/>
          <p:nvPr/>
        </p:nvSpPr>
        <p:spPr>
          <a:xfrm>
            <a:off x="255786" y="2716521"/>
            <a:ext cx="1935834" cy="338554"/>
          </a:xfrm>
          <a:prstGeom prst="rect">
            <a:avLst/>
          </a:prstGeom>
          <a:noFill/>
        </p:spPr>
        <p:txBody>
          <a:bodyPr wrap="none" rtlCol="0">
            <a:spAutoFit/>
          </a:bodyPr>
          <a:lstStyle/>
          <a:p>
            <a:r>
              <a:rPr lang="en-US" sz="1600" dirty="0" smtClean="0">
                <a:solidFill>
                  <a:schemeClr val="tx2">
                    <a:lumMod val="90000"/>
                    <a:lumOff val="10000"/>
                  </a:schemeClr>
                </a:solidFill>
                <a:latin typeface="Calibri"/>
                <a:cs typeface="Calibri"/>
              </a:rPr>
              <a:t>29 </a:t>
            </a:r>
            <a:r>
              <a:rPr lang="en-US" sz="1600" i="1" dirty="0" err="1" smtClean="0">
                <a:solidFill>
                  <a:schemeClr val="tx2">
                    <a:lumMod val="90000"/>
                    <a:lumOff val="10000"/>
                  </a:schemeClr>
                </a:solidFill>
                <a:latin typeface="Calibri"/>
                <a:cs typeface="Calibri"/>
              </a:rPr>
              <a:t>Dickeya</a:t>
            </a:r>
            <a:r>
              <a:rPr lang="en-US" sz="1600" dirty="0" smtClean="0">
                <a:solidFill>
                  <a:schemeClr val="tx2">
                    <a:lumMod val="90000"/>
                    <a:lumOff val="10000"/>
                  </a:schemeClr>
                </a:solidFill>
                <a:latin typeface="Calibri"/>
                <a:cs typeface="Calibri"/>
              </a:rPr>
              <a:t> genomes</a:t>
            </a:r>
          </a:p>
        </p:txBody>
      </p:sp>
      <p:pic>
        <p:nvPicPr>
          <p:cNvPr id="8" name="Picture 7" descr="collinear_zea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 y="5089288"/>
            <a:ext cx="8961120" cy="335280"/>
          </a:xfrm>
          <a:prstGeom prst="rect">
            <a:avLst/>
          </a:prstGeom>
        </p:spPr>
      </p:pic>
      <p:sp>
        <p:nvSpPr>
          <p:cNvPr id="9" name="TextBox 8"/>
          <p:cNvSpPr txBox="1"/>
          <p:nvPr/>
        </p:nvSpPr>
        <p:spPr>
          <a:xfrm>
            <a:off x="408186" y="4785294"/>
            <a:ext cx="1272153" cy="338554"/>
          </a:xfrm>
          <a:prstGeom prst="rect">
            <a:avLst/>
          </a:prstGeom>
          <a:noFill/>
        </p:spPr>
        <p:txBody>
          <a:bodyPr wrap="none" rtlCol="0">
            <a:spAutoFit/>
          </a:bodyPr>
          <a:lstStyle/>
          <a:p>
            <a:r>
              <a:rPr lang="en-US" sz="1600" i="1" dirty="0" err="1" smtClean="0">
                <a:solidFill>
                  <a:schemeClr val="tx2">
                    <a:lumMod val="90000"/>
                    <a:lumOff val="10000"/>
                  </a:schemeClr>
                </a:solidFill>
                <a:latin typeface="Calibri"/>
                <a:cs typeface="Calibri"/>
              </a:rPr>
              <a:t>Dickeya</a:t>
            </a:r>
            <a:r>
              <a:rPr lang="en-US" sz="1600" i="1" dirty="0" smtClean="0">
                <a:solidFill>
                  <a:schemeClr val="tx2">
                    <a:lumMod val="90000"/>
                    <a:lumOff val="10000"/>
                  </a:schemeClr>
                </a:solidFill>
                <a:latin typeface="Calibri"/>
                <a:cs typeface="Calibri"/>
              </a:rPr>
              <a:t> </a:t>
            </a:r>
            <a:r>
              <a:rPr lang="en-US" sz="1600" i="1" dirty="0" err="1" smtClean="0">
                <a:solidFill>
                  <a:schemeClr val="tx2">
                    <a:lumMod val="90000"/>
                    <a:lumOff val="10000"/>
                  </a:schemeClr>
                </a:solidFill>
                <a:latin typeface="Calibri"/>
                <a:cs typeface="Calibri"/>
              </a:rPr>
              <a:t>zeae</a:t>
            </a:r>
            <a:endParaRPr lang="en-US" sz="1600"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68242046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III Secretion System</a:t>
            </a:r>
            <a:endParaRPr lang="en-US" dirty="0"/>
          </a:p>
        </p:txBody>
      </p:sp>
      <p:pic>
        <p:nvPicPr>
          <p:cNvPr id="5" name="Picture 4" descr="t3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87" y="1632960"/>
            <a:ext cx="5521296" cy="4921032"/>
          </a:xfrm>
          <a:prstGeom prst="rect">
            <a:avLst/>
          </a:prstGeom>
        </p:spPr>
      </p:pic>
      <p:sp>
        <p:nvSpPr>
          <p:cNvPr id="6" name="TextBox 5"/>
          <p:cNvSpPr txBox="1"/>
          <p:nvPr/>
        </p:nvSpPr>
        <p:spPr>
          <a:xfrm>
            <a:off x="5797985" y="152804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dianthicola</a:t>
            </a:r>
            <a:r>
              <a:rPr lang="en-US" dirty="0" smtClean="0">
                <a:solidFill>
                  <a:srgbClr val="008D8D"/>
                </a:solidFill>
                <a:latin typeface="Calibri"/>
                <a:cs typeface="Calibri"/>
              </a:rPr>
              <a:t> NCPPB 3534</a:t>
            </a:r>
          </a:p>
        </p:txBody>
      </p:sp>
      <p:sp>
        <p:nvSpPr>
          <p:cNvPr id="7" name="TextBox 6"/>
          <p:cNvSpPr txBox="1"/>
          <p:nvPr/>
        </p:nvSpPr>
        <p:spPr>
          <a:xfrm>
            <a:off x="5797985" y="237179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dadantii</a:t>
            </a:r>
            <a:r>
              <a:rPr lang="en-US" dirty="0" smtClean="0">
                <a:solidFill>
                  <a:srgbClr val="008D8D"/>
                </a:solidFill>
                <a:latin typeface="Calibri"/>
                <a:cs typeface="Calibri"/>
              </a:rPr>
              <a:t> NCPPB 3537</a:t>
            </a:r>
          </a:p>
        </p:txBody>
      </p:sp>
      <p:sp>
        <p:nvSpPr>
          <p:cNvPr id="8" name="TextBox 7"/>
          <p:cNvSpPr txBox="1"/>
          <p:nvPr/>
        </p:nvSpPr>
        <p:spPr>
          <a:xfrm>
            <a:off x="5797985" y="31456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a:solidFill>
                  <a:srgbClr val="008D8D"/>
                </a:solidFill>
                <a:latin typeface="Calibri"/>
                <a:cs typeface="Calibri"/>
              </a:rPr>
              <a:t>s</a:t>
            </a:r>
            <a:r>
              <a:rPr lang="en-US" i="1" dirty="0" err="1" smtClean="0">
                <a:solidFill>
                  <a:srgbClr val="008D8D"/>
                </a:solidFill>
                <a:latin typeface="Calibri"/>
                <a:cs typeface="Calibri"/>
              </a:rPr>
              <a:t>olani</a:t>
            </a:r>
            <a:r>
              <a:rPr lang="en-US" dirty="0" smtClean="0">
                <a:solidFill>
                  <a:srgbClr val="008D8D"/>
                </a:solidFill>
                <a:latin typeface="Calibri"/>
                <a:cs typeface="Calibri"/>
              </a:rPr>
              <a:t> IPO 2222</a:t>
            </a:r>
          </a:p>
        </p:txBody>
      </p:sp>
      <p:sp>
        <p:nvSpPr>
          <p:cNvPr id="9" name="TextBox 8"/>
          <p:cNvSpPr txBox="1"/>
          <p:nvPr/>
        </p:nvSpPr>
        <p:spPr>
          <a:xfrm>
            <a:off x="5797985" y="393757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chrysanthemi</a:t>
            </a:r>
            <a:r>
              <a:rPr lang="en-US" dirty="0" smtClean="0">
                <a:solidFill>
                  <a:srgbClr val="008D8D"/>
                </a:solidFill>
                <a:latin typeface="Calibri"/>
                <a:cs typeface="Calibri"/>
              </a:rPr>
              <a:t> NCPPB 3533</a:t>
            </a:r>
          </a:p>
        </p:txBody>
      </p:sp>
      <p:sp>
        <p:nvSpPr>
          <p:cNvPr id="10" name="TextBox 9"/>
          <p:cNvSpPr txBox="1"/>
          <p:nvPr/>
        </p:nvSpPr>
        <p:spPr>
          <a:xfrm>
            <a:off x="5797985" y="471319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zeae</a:t>
            </a:r>
            <a:r>
              <a:rPr lang="en-US" dirty="0" smtClean="0">
                <a:solidFill>
                  <a:srgbClr val="008D8D"/>
                </a:solidFill>
                <a:latin typeface="Calibri"/>
                <a:cs typeface="Calibri"/>
              </a:rPr>
              <a:t> NCPPB 3532</a:t>
            </a:r>
          </a:p>
        </p:txBody>
      </p:sp>
      <p:sp>
        <p:nvSpPr>
          <p:cNvPr id="11" name="TextBox 10"/>
          <p:cNvSpPr txBox="1"/>
          <p:nvPr/>
        </p:nvSpPr>
        <p:spPr>
          <a:xfrm>
            <a:off x="5797985" y="550922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rgbClr val="008D8D"/>
                </a:solidFill>
                <a:latin typeface="Calibri"/>
                <a:cs typeface="Calibri"/>
              </a:rPr>
              <a:t>“</a:t>
            </a:r>
            <a:r>
              <a:rPr lang="en-US" i="1" dirty="0" smtClean="0">
                <a:solidFill>
                  <a:srgbClr val="008D8D"/>
                </a:solidFill>
                <a:latin typeface="Calibri"/>
                <a:cs typeface="Calibri"/>
              </a:rPr>
              <a:t>D. </a:t>
            </a:r>
            <a:r>
              <a:rPr lang="en-US" i="1" dirty="0" err="1" smtClean="0">
                <a:solidFill>
                  <a:srgbClr val="008D8D"/>
                </a:solidFill>
                <a:latin typeface="Calibri"/>
                <a:cs typeface="Calibri"/>
              </a:rPr>
              <a:t>aquatica</a:t>
            </a:r>
            <a:r>
              <a:rPr lang="en-US" dirty="0" smtClean="0">
                <a:solidFill>
                  <a:srgbClr val="008D8D"/>
                </a:solidFill>
                <a:latin typeface="Calibri"/>
                <a:cs typeface="Calibri"/>
              </a:rPr>
              <a:t>”</a:t>
            </a:r>
            <a:r>
              <a:rPr lang="en-US" dirty="0">
                <a:solidFill>
                  <a:srgbClr val="008D8D"/>
                </a:solidFill>
                <a:latin typeface="Calibri"/>
                <a:cs typeface="Calibri"/>
              </a:rPr>
              <a:t> </a:t>
            </a:r>
            <a:r>
              <a:rPr lang="en-US" dirty="0" smtClean="0">
                <a:solidFill>
                  <a:srgbClr val="008D8D"/>
                </a:solidFill>
                <a:latin typeface="Calibri"/>
                <a:cs typeface="Calibri"/>
              </a:rPr>
              <a:t>CSL RW240/1</a:t>
            </a:r>
          </a:p>
        </p:txBody>
      </p:sp>
      <p:sp>
        <p:nvSpPr>
          <p:cNvPr id="12" name="TextBox 11"/>
          <p:cNvSpPr txBox="1"/>
          <p:nvPr/>
        </p:nvSpPr>
        <p:spPr>
          <a:xfrm>
            <a:off x="5797985" y="629318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paradisiaca</a:t>
            </a:r>
            <a:r>
              <a:rPr lang="en-US" dirty="0" smtClean="0">
                <a:solidFill>
                  <a:srgbClr val="008D8D"/>
                </a:solidFill>
                <a:latin typeface="Calibri"/>
                <a:cs typeface="Calibri"/>
              </a:rPr>
              <a:t> NCPPB 2511</a:t>
            </a:r>
          </a:p>
        </p:txBody>
      </p:sp>
    </p:spTree>
    <p:extLst>
      <p:ext uri="{BB962C8B-B14F-4D97-AF65-F5344CB8AC3E}">
        <p14:creationId xmlns:p14="http://schemas.microsoft.com/office/powerpoint/2010/main" val="28752469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Word About Annotation</a:t>
            </a:r>
            <a:endParaRPr lang="en-US" dirty="0"/>
          </a:p>
        </p:txBody>
      </p:sp>
      <p:sp>
        <p:nvSpPr>
          <p:cNvPr id="3" name="Text Placeholder 2"/>
          <p:cNvSpPr>
            <a:spLocks noGrp="1"/>
          </p:cNvSpPr>
          <p:nvPr>
            <p:ph type="body" sz="quarter" idx="11"/>
          </p:nvPr>
        </p:nvSpPr>
        <p:spPr>
          <a:xfrm>
            <a:off x="218486" y="1600796"/>
            <a:ext cx="8821392" cy="4093428"/>
          </a:xfrm>
        </p:spPr>
        <p:txBody>
          <a:bodyPr/>
          <a:lstStyle/>
          <a:p>
            <a:pPr>
              <a:spcAft>
                <a:spcPts val="600"/>
              </a:spcAft>
            </a:pPr>
            <a:r>
              <a:rPr lang="en-US" dirty="0" err="1" smtClean="0">
                <a:solidFill>
                  <a:schemeClr val="accent5">
                    <a:lumMod val="75000"/>
                  </a:schemeClr>
                </a:solidFill>
              </a:rPr>
              <a:t>Biocuration</a:t>
            </a:r>
            <a:r>
              <a:rPr lang="en-US" dirty="0" smtClean="0">
                <a:solidFill>
                  <a:schemeClr val="accent5">
                    <a:lumMod val="75000"/>
                  </a:schemeClr>
                </a:solidFill>
              </a:rPr>
              <a:t> (i.e. maintenance of reliable annotation corpus) </a:t>
            </a:r>
            <a:br>
              <a:rPr lang="en-US" dirty="0" smtClean="0">
                <a:solidFill>
                  <a:schemeClr val="accent5">
                    <a:lumMod val="75000"/>
                  </a:schemeClr>
                </a:solidFill>
              </a:rPr>
            </a:br>
            <a:r>
              <a:rPr lang="en-US" dirty="0" smtClean="0">
                <a:solidFill>
                  <a:schemeClr val="accent5">
                    <a:lumMod val="75000"/>
                  </a:schemeClr>
                </a:solidFill>
              </a:rPr>
              <a:t>also requires:</a:t>
            </a:r>
          </a:p>
          <a:p>
            <a:pPr marL="1233900" lvl="2" indent="-342900">
              <a:spcAft>
                <a:spcPts val="600"/>
              </a:spcAft>
            </a:pPr>
            <a:r>
              <a:rPr lang="en-US" sz="2000" dirty="0" smtClean="0">
                <a:solidFill>
                  <a:schemeClr val="accent5">
                    <a:lumMod val="50000"/>
                  </a:schemeClr>
                </a:solidFill>
              </a:rPr>
              <a:t>software </a:t>
            </a:r>
            <a:r>
              <a:rPr lang="en-US" sz="2000" dirty="0" smtClean="0">
                <a:solidFill>
                  <a:schemeClr val="accent5">
                    <a:lumMod val="50000"/>
                  </a:schemeClr>
                </a:solidFill>
              </a:rPr>
              <a:t>platforms and interfaces </a:t>
            </a:r>
            <a:r>
              <a:rPr lang="en-US" sz="2000" dirty="0" smtClean="0">
                <a:solidFill>
                  <a:schemeClr val="accent5">
                    <a:lumMod val="50000"/>
                  </a:schemeClr>
                </a:solidFill>
              </a:rPr>
              <a:t>(web-based is good…)</a:t>
            </a:r>
          </a:p>
          <a:p>
            <a:pPr marL="1233900" lvl="2" indent="-342900">
              <a:spcAft>
                <a:spcPts val="600"/>
              </a:spcAft>
            </a:pPr>
            <a:r>
              <a:rPr lang="en-US" sz="2000" dirty="0" smtClean="0">
                <a:solidFill>
                  <a:schemeClr val="accent4">
                    <a:lumMod val="75000"/>
                  </a:schemeClr>
                </a:solidFill>
              </a:rPr>
              <a:t>controlled vocabularies and ontologies (GO, PAMGO, SO, …)</a:t>
            </a:r>
          </a:p>
          <a:p>
            <a:pPr marL="1233900" lvl="2" indent="-342900">
              <a:spcAft>
                <a:spcPts val="600"/>
              </a:spcAft>
            </a:pPr>
            <a:r>
              <a:rPr lang="en-US" sz="2000" dirty="0" smtClean="0">
                <a:solidFill>
                  <a:schemeClr val="accent5">
                    <a:lumMod val="75000"/>
                  </a:schemeClr>
                </a:solidFill>
              </a:rPr>
              <a:t>computing and network </a:t>
            </a:r>
            <a:r>
              <a:rPr lang="en-US" sz="2000" dirty="0" smtClean="0">
                <a:solidFill>
                  <a:schemeClr val="accent5">
                    <a:lumMod val="75000"/>
                  </a:schemeClr>
                </a:solidFill>
              </a:rPr>
              <a:t>infrastructure, IT </a:t>
            </a:r>
            <a:r>
              <a:rPr lang="en-US" sz="2000" dirty="0" smtClean="0">
                <a:solidFill>
                  <a:schemeClr val="accent5">
                    <a:lumMod val="75000"/>
                  </a:schemeClr>
                </a:solidFill>
              </a:rPr>
              <a:t>and </a:t>
            </a:r>
            <a:r>
              <a:rPr lang="en-US" sz="2000" dirty="0" err="1" smtClean="0">
                <a:solidFill>
                  <a:schemeClr val="accent5">
                    <a:lumMod val="75000"/>
                  </a:schemeClr>
                </a:solidFill>
              </a:rPr>
              <a:t>sysadmin</a:t>
            </a:r>
            <a:r>
              <a:rPr lang="en-US" sz="2000" dirty="0" smtClean="0">
                <a:solidFill>
                  <a:schemeClr val="accent5">
                    <a:lumMod val="75000"/>
                  </a:schemeClr>
                </a:solidFill>
              </a:rPr>
              <a:t> support</a:t>
            </a:r>
            <a:endParaRPr lang="en-US" sz="2000" dirty="0" smtClean="0">
              <a:solidFill>
                <a:schemeClr val="accent5">
                  <a:lumMod val="75000"/>
                </a:schemeClr>
              </a:solidFill>
            </a:endParaRPr>
          </a:p>
          <a:p>
            <a:pPr marL="450900" indent="-342900">
              <a:spcAft>
                <a:spcPts val="600"/>
              </a:spcAft>
            </a:pPr>
            <a:r>
              <a:rPr lang="en-US" dirty="0" smtClean="0">
                <a:solidFill>
                  <a:schemeClr val="accent3">
                    <a:lumMod val="75000"/>
                  </a:schemeClr>
                </a:solidFill>
              </a:rPr>
              <a:t>Community annotation: “Many potential parents, but no-one wants to look after the children”</a:t>
            </a:r>
          </a:p>
          <a:p>
            <a:pPr marL="450900" indent="-342900">
              <a:spcAft>
                <a:spcPts val="600"/>
              </a:spcAft>
            </a:pPr>
            <a:r>
              <a:rPr lang="en-US" dirty="0" smtClean="0">
                <a:solidFill>
                  <a:srgbClr val="FF0000"/>
                </a:solidFill>
              </a:rPr>
              <a:t>Key problem: lack of direct incentives to curate (one’s own) data.</a:t>
            </a:r>
          </a:p>
          <a:p>
            <a:pPr marL="450900" indent="-342900">
              <a:spcAft>
                <a:spcPts val="600"/>
              </a:spcAft>
            </a:pPr>
            <a:r>
              <a:rPr lang="en-US" dirty="0" smtClean="0">
                <a:solidFill>
                  <a:schemeClr val="accent4">
                    <a:lumMod val="75000"/>
                  </a:schemeClr>
                </a:solidFill>
              </a:rPr>
              <a:t>Solution: ELIXIR and </a:t>
            </a:r>
            <a:r>
              <a:rPr lang="en-US" dirty="0" err="1" smtClean="0">
                <a:solidFill>
                  <a:schemeClr val="accent4">
                    <a:lumMod val="75000"/>
                  </a:schemeClr>
                </a:solidFill>
              </a:rPr>
              <a:t>centralised</a:t>
            </a:r>
            <a:r>
              <a:rPr lang="en-US" dirty="0" smtClean="0">
                <a:solidFill>
                  <a:schemeClr val="accent4">
                    <a:lumMod val="75000"/>
                  </a:schemeClr>
                </a:solidFill>
              </a:rPr>
              <a:t> resources, e.g. EBI (</a:t>
            </a:r>
            <a:r>
              <a:rPr lang="en-US" dirty="0" err="1" smtClean="0">
                <a:solidFill>
                  <a:schemeClr val="accent4">
                    <a:lumMod val="75000"/>
                  </a:schemeClr>
                </a:solidFill>
              </a:rPr>
              <a:t>Ensembl</a:t>
            </a:r>
            <a:r>
              <a:rPr lang="en-US" dirty="0" smtClean="0">
                <a:solidFill>
                  <a:schemeClr val="accent4">
                    <a:lumMod val="75000"/>
                  </a:schemeClr>
                </a:solidFill>
              </a:rPr>
              <a:t> etc.)</a:t>
            </a:r>
          </a:p>
        </p:txBody>
      </p:sp>
      <p:sp>
        <p:nvSpPr>
          <p:cNvPr id="4" name="TextBox 3"/>
          <p:cNvSpPr txBox="1"/>
          <p:nvPr/>
        </p:nvSpPr>
        <p:spPr>
          <a:xfrm>
            <a:off x="0" y="6491821"/>
            <a:ext cx="6309164"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605910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VI Secretion System</a:t>
            </a:r>
            <a:endParaRPr lang="en-US" dirty="0"/>
          </a:p>
        </p:txBody>
      </p:sp>
      <p:sp>
        <p:nvSpPr>
          <p:cNvPr id="6" name="TextBox 5"/>
          <p:cNvSpPr txBox="1"/>
          <p:nvPr/>
        </p:nvSpPr>
        <p:spPr>
          <a:xfrm>
            <a:off x="5754785" y="150212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dianthicola</a:t>
            </a:r>
            <a:r>
              <a:rPr lang="en-US" dirty="0" smtClean="0">
                <a:solidFill>
                  <a:schemeClr val="accent1">
                    <a:lumMod val="90000"/>
                    <a:lumOff val="10000"/>
                  </a:schemeClr>
                </a:solidFill>
                <a:latin typeface="Calibri"/>
                <a:cs typeface="Calibri"/>
              </a:rPr>
              <a:t> NCPPB 3534</a:t>
            </a:r>
          </a:p>
        </p:txBody>
      </p:sp>
      <p:sp>
        <p:nvSpPr>
          <p:cNvPr id="7" name="TextBox 6"/>
          <p:cNvSpPr txBox="1"/>
          <p:nvPr/>
        </p:nvSpPr>
        <p:spPr>
          <a:xfrm>
            <a:off x="5754785" y="234587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dadantii</a:t>
            </a:r>
            <a:r>
              <a:rPr lang="en-US" dirty="0" smtClean="0">
                <a:solidFill>
                  <a:schemeClr val="accent1">
                    <a:lumMod val="90000"/>
                    <a:lumOff val="10000"/>
                  </a:schemeClr>
                </a:solidFill>
                <a:latin typeface="Calibri"/>
                <a:cs typeface="Calibri"/>
              </a:rPr>
              <a:t> NCPPB 3537</a:t>
            </a:r>
          </a:p>
        </p:txBody>
      </p:sp>
      <p:sp>
        <p:nvSpPr>
          <p:cNvPr id="8" name="TextBox 7"/>
          <p:cNvSpPr txBox="1"/>
          <p:nvPr/>
        </p:nvSpPr>
        <p:spPr>
          <a:xfrm>
            <a:off x="5754785" y="31888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a:solidFill>
                  <a:schemeClr val="accent1">
                    <a:lumMod val="90000"/>
                    <a:lumOff val="10000"/>
                  </a:schemeClr>
                </a:solidFill>
                <a:latin typeface="Calibri"/>
                <a:cs typeface="Calibri"/>
              </a:rPr>
              <a:t>s</a:t>
            </a:r>
            <a:r>
              <a:rPr lang="en-US" i="1" dirty="0" err="1" smtClean="0">
                <a:solidFill>
                  <a:schemeClr val="accent1">
                    <a:lumMod val="90000"/>
                    <a:lumOff val="10000"/>
                  </a:schemeClr>
                </a:solidFill>
                <a:latin typeface="Calibri"/>
                <a:cs typeface="Calibri"/>
              </a:rPr>
              <a:t>olani</a:t>
            </a:r>
            <a:r>
              <a:rPr lang="en-US" dirty="0" smtClean="0">
                <a:solidFill>
                  <a:schemeClr val="accent1">
                    <a:lumMod val="90000"/>
                    <a:lumOff val="10000"/>
                  </a:schemeClr>
                </a:solidFill>
                <a:latin typeface="Calibri"/>
                <a:cs typeface="Calibri"/>
              </a:rPr>
              <a:t> IPO 2222</a:t>
            </a:r>
          </a:p>
        </p:txBody>
      </p:sp>
      <p:sp>
        <p:nvSpPr>
          <p:cNvPr id="9" name="TextBox 8"/>
          <p:cNvSpPr txBox="1"/>
          <p:nvPr/>
        </p:nvSpPr>
        <p:spPr>
          <a:xfrm>
            <a:off x="5754785" y="395485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chrysanthemi</a:t>
            </a:r>
            <a:r>
              <a:rPr lang="en-US" dirty="0" smtClean="0">
                <a:solidFill>
                  <a:schemeClr val="accent1">
                    <a:lumMod val="90000"/>
                    <a:lumOff val="10000"/>
                  </a:schemeClr>
                </a:solidFill>
                <a:latin typeface="Calibri"/>
                <a:cs typeface="Calibri"/>
              </a:rPr>
              <a:t> NCPPB 3533</a:t>
            </a:r>
          </a:p>
        </p:txBody>
      </p:sp>
      <p:sp>
        <p:nvSpPr>
          <p:cNvPr id="10" name="TextBox 9"/>
          <p:cNvSpPr txBox="1"/>
          <p:nvPr/>
        </p:nvSpPr>
        <p:spPr>
          <a:xfrm>
            <a:off x="5754785" y="477367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zeae</a:t>
            </a:r>
            <a:r>
              <a:rPr lang="en-US" dirty="0" smtClean="0">
                <a:solidFill>
                  <a:schemeClr val="accent1">
                    <a:lumMod val="90000"/>
                    <a:lumOff val="10000"/>
                  </a:schemeClr>
                </a:solidFill>
                <a:latin typeface="Calibri"/>
                <a:cs typeface="Calibri"/>
              </a:rPr>
              <a:t> NCPPB 3532</a:t>
            </a:r>
          </a:p>
        </p:txBody>
      </p:sp>
      <p:sp>
        <p:nvSpPr>
          <p:cNvPr id="11" name="TextBox 10"/>
          <p:cNvSpPr txBox="1"/>
          <p:nvPr/>
        </p:nvSpPr>
        <p:spPr>
          <a:xfrm>
            <a:off x="5754785" y="556970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chemeClr val="accent1">
                    <a:lumMod val="90000"/>
                    <a:lumOff val="10000"/>
                  </a:schemeClr>
                </a:solidFill>
                <a:latin typeface="Calibri"/>
                <a:cs typeface="Calibri"/>
              </a:rPr>
              <a:t>“</a:t>
            </a:r>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aquatica</a:t>
            </a:r>
            <a:r>
              <a:rPr lang="en-US" dirty="0" smtClean="0">
                <a:solidFill>
                  <a:schemeClr val="accent1">
                    <a:lumMod val="90000"/>
                    <a:lumOff val="10000"/>
                  </a:schemeClr>
                </a:solidFill>
                <a:latin typeface="Calibri"/>
                <a:cs typeface="Calibri"/>
              </a:rPr>
              <a:t>”</a:t>
            </a:r>
            <a:r>
              <a:rPr lang="en-US" dirty="0">
                <a:solidFill>
                  <a:schemeClr val="accent1">
                    <a:lumMod val="90000"/>
                    <a:lumOff val="10000"/>
                  </a:schemeClr>
                </a:solidFill>
                <a:latin typeface="Calibri"/>
                <a:cs typeface="Calibri"/>
              </a:rPr>
              <a:t> </a:t>
            </a:r>
            <a:r>
              <a:rPr lang="en-US" dirty="0" smtClean="0">
                <a:solidFill>
                  <a:schemeClr val="accent1">
                    <a:lumMod val="90000"/>
                    <a:lumOff val="10000"/>
                  </a:schemeClr>
                </a:solidFill>
                <a:latin typeface="Calibri"/>
                <a:cs typeface="Calibri"/>
              </a:rPr>
              <a:t>CSL RW240/1</a:t>
            </a:r>
          </a:p>
        </p:txBody>
      </p:sp>
      <p:sp>
        <p:nvSpPr>
          <p:cNvPr id="12" name="TextBox 11"/>
          <p:cNvSpPr txBox="1"/>
          <p:nvPr/>
        </p:nvSpPr>
        <p:spPr>
          <a:xfrm>
            <a:off x="5754785" y="634502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paradisiaca</a:t>
            </a:r>
            <a:r>
              <a:rPr lang="en-US" dirty="0" smtClean="0">
                <a:solidFill>
                  <a:schemeClr val="accent1">
                    <a:lumMod val="90000"/>
                    <a:lumOff val="10000"/>
                  </a:schemeClr>
                </a:solidFill>
                <a:latin typeface="Calibri"/>
                <a:cs typeface="Calibri"/>
              </a:rPr>
              <a:t> NCPPB 2511</a:t>
            </a:r>
          </a:p>
        </p:txBody>
      </p:sp>
      <p:pic>
        <p:nvPicPr>
          <p:cNvPr id="3" name="Picture 2" descr="t6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330" y="1596832"/>
            <a:ext cx="4892455" cy="5050088"/>
          </a:xfrm>
          <a:prstGeom prst="rect">
            <a:avLst/>
          </a:prstGeom>
        </p:spPr>
      </p:pic>
    </p:spTree>
    <p:extLst>
      <p:ext uri="{BB962C8B-B14F-4D97-AF65-F5344CB8AC3E}">
        <p14:creationId xmlns:p14="http://schemas.microsoft.com/office/powerpoint/2010/main" val="417488786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Epidemiology</a:t>
            </a:r>
            <a:endParaRPr lang="en-US" dirty="0"/>
          </a:p>
        </p:txBody>
      </p:sp>
      <p:sp>
        <p:nvSpPr>
          <p:cNvPr id="3" name="Text Placeholder 2"/>
          <p:cNvSpPr>
            <a:spLocks noGrp="1"/>
          </p:cNvSpPr>
          <p:nvPr>
            <p:ph type="body" sz="quarter" idx="11"/>
          </p:nvPr>
        </p:nvSpPr>
        <p:spPr>
          <a:xfrm>
            <a:off x="1156354" y="2054387"/>
            <a:ext cx="6883484" cy="2250873"/>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infections are well-controlled on potato imports. But </a:t>
            </a:r>
            <a:r>
              <a:rPr lang="en-US" sz="3200" b="1" i="1" dirty="0" err="1" smtClean="0">
                <a:solidFill>
                  <a:schemeClr val="accent3">
                    <a:lumMod val="75000"/>
                  </a:schemeClr>
                </a:solidFill>
              </a:rPr>
              <a:t>Dickeya</a:t>
            </a:r>
            <a:r>
              <a:rPr lang="en-US" sz="3200" b="1" dirty="0" smtClean="0">
                <a:solidFill>
                  <a:schemeClr val="accent3">
                    <a:lumMod val="75000"/>
                  </a:schemeClr>
                </a:solidFill>
              </a:rPr>
              <a:t> has a broad host range. How did/does it get into Europe?</a:t>
            </a:r>
            <a:endParaRPr lang="en-US" sz="3200" b="1" dirty="0">
              <a:solidFill>
                <a:schemeClr val="accent3">
                  <a:lumMod val="75000"/>
                </a:schemeClr>
              </a:solidFill>
            </a:endParaRPr>
          </a:p>
        </p:txBody>
      </p:sp>
    </p:spTree>
    <p:extLst>
      <p:ext uri="{BB962C8B-B14F-4D97-AF65-F5344CB8AC3E}">
        <p14:creationId xmlns:p14="http://schemas.microsoft.com/office/powerpoint/2010/main" val="171719480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6930" y="401237"/>
            <a:ext cx="7593506" cy="655200"/>
          </a:xfrm>
        </p:spPr>
        <p:txBody>
          <a:bodyPr>
            <a:normAutofit/>
          </a:bodyPr>
          <a:lstStyle/>
          <a:p>
            <a:r>
              <a:rPr lang="en-US" sz="2800" dirty="0" smtClean="0"/>
              <a:t>Variable nucleotide tandem repeats (VNTR)</a:t>
            </a:r>
            <a:endParaRPr lang="en-US" sz="2800" dirty="0"/>
          </a:p>
        </p:txBody>
      </p:sp>
      <p:sp>
        <p:nvSpPr>
          <p:cNvPr id="5" name="Content Placeholder 4"/>
          <p:cNvSpPr>
            <a:spLocks noGrp="1"/>
          </p:cNvSpPr>
          <p:nvPr>
            <p:ph idx="4294967295"/>
          </p:nvPr>
        </p:nvSpPr>
        <p:spPr>
          <a:xfrm>
            <a:off x="797442" y="1163782"/>
            <a:ext cx="7070651" cy="4794218"/>
          </a:xfrm>
          <a:prstGeom prst="rect">
            <a:avLst/>
          </a:prstGeom>
        </p:spPr>
        <p:txBody>
          <a:bodyPr/>
          <a:lstStyle/>
          <a:p>
            <a:r>
              <a:rPr lang="en-US" sz="2400" dirty="0" smtClean="0">
                <a:solidFill>
                  <a:schemeClr val="accent1">
                    <a:lumMod val="75000"/>
                  </a:schemeClr>
                </a:solidFill>
              </a:rPr>
              <a:t>Identified in sequenced </a:t>
            </a:r>
            <a:r>
              <a:rPr lang="en-US" sz="2400" i="1" dirty="0" smtClean="0">
                <a:solidFill>
                  <a:schemeClr val="accent1">
                    <a:lumMod val="75000"/>
                  </a:schemeClr>
                </a:solidFill>
              </a:rPr>
              <a:t>D. </a:t>
            </a:r>
            <a:r>
              <a:rPr lang="en-US" sz="2400" i="1" dirty="0" err="1" smtClean="0">
                <a:solidFill>
                  <a:schemeClr val="accent1">
                    <a:lumMod val="75000"/>
                  </a:schemeClr>
                </a:solidFill>
              </a:rPr>
              <a:t>dianthicola</a:t>
            </a:r>
            <a:r>
              <a:rPr lang="en-US" sz="2400" i="1" dirty="0" smtClean="0">
                <a:solidFill>
                  <a:schemeClr val="accent1">
                    <a:lumMod val="75000"/>
                  </a:schemeClr>
                </a:solidFill>
              </a:rPr>
              <a:t> </a:t>
            </a:r>
            <a:r>
              <a:rPr lang="en-US" sz="2400" dirty="0" smtClean="0">
                <a:solidFill>
                  <a:schemeClr val="accent1">
                    <a:lumMod val="75000"/>
                  </a:schemeClr>
                </a:solidFill>
              </a:rPr>
              <a:t>genomes</a:t>
            </a:r>
          </a:p>
          <a:p>
            <a:r>
              <a:rPr lang="en-US" sz="2400" dirty="0" smtClean="0">
                <a:solidFill>
                  <a:schemeClr val="accent2">
                    <a:lumMod val="75000"/>
                  </a:schemeClr>
                </a:solidFill>
              </a:rPr>
              <a:t>variable repeat numbers </a:t>
            </a:r>
            <a:br>
              <a:rPr lang="en-US" sz="2400" dirty="0" smtClean="0">
                <a:solidFill>
                  <a:schemeClr val="accent2">
                    <a:lumMod val="75000"/>
                  </a:schemeClr>
                </a:solidFill>
              </a:rPr>
            </a:br>
            <a:r>
              <a:rPr lang="en-US" sz="2400" dirty="0" smtClean="0">
                <a:solidFill>
                  <a:schemeClr val="accent2">
                    <a:lumMod val="75000"/>
                  </a:schemeClr>
                </a:solidFill>
              </a:rPr>
              <a:t>in historical isolates</a:t>
            </a:r>
            <a:endParaRPr lang="en-US" sz="2400" dirty="0">
              <a:solidFill>
                <a:schemeClr val="accent2">
                  <a:lumMod val="7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84039339"/>
              </p:ext>
            </p:extLst>
          </p:nvPr>
        </p:nvGraphicFramePr>
        <p:xfrm>
          <a:off x="4439541" y="1745490"/>
          <a:ext cx="4470484" cy="4883300"/>
        </p:xfrm>
        <a:graphic>
          <a:graphicData uri="http://schemas.openxmlformats.org/drawingml/2006/table">
            <a:tbl>
              <a:tblPr/>
              <a:tblGrid>
                <a:gridCol w="683245"/>
                <a:gridCol w="360396"/>
                <a:gridCol w="892412"/>
                <a:gridCol w="480529"/>
                <a:gridCol w="600662"/>
                <a:gridCol w="163037"/>
                <a:gridCol w="205941"/>
                <a:gridCol w="171617"/>
                <a:gridCol w="154456"/>
                <a:gridCol w="171618"/>
                <a:gridCol w="156956"/>
                <a:gridCol w="429615"/>
              </a:tblGrid>
              <a:tr h="95885">
                <a:tc>
                  <a:txBody>
                    <a:bodyPr/>
                    <a:lstStyle/>
                    <a:p>
                      <a:pPr algn="l" fontAlgn="b"/>
                      <a:r>
                        <a:rPr lang="en-US" sz="600" b="0" i="0" u="none" strike="noStrike" dirty="0">
                          <a:solidFill>
                            <a:srgbClr val="000000"/>
                          </a:solidFill>
                          <a:effectLst/>
                          <a:latin typeface="Calibri"/>
                        </a:rPr>
                        <a:t>Culture collection </a:t>
                      </a:r>
                      <a:r>
                        <a:rPr lang="en-US" sz="600" b="0" i="0" u="none" strike="noStrike" dirty="0" smtClean="0">
                          <a:solidFill>
                            <a:srgbClr val="000000"/>
                          </a:solidFill>
                          <a:effectLst/>
                          <a:latin typeface="Calibri"/>
                        </a:rPr>
                        <a:t>ref</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err="1">
                          <a:solidFill>
                            <a:srgbClr val="000000"/>
                          </a:solidFill>
                          <a:effectLst/>
                          <a:latin typeface="Calibri"/>
                        </a:rPr>
                        <a:t>Fera</a:t>
                      </a:r>
                      <a:r>
                        <a:rPr lang="en-US" sz="600" b="0" i="0" u="none" strike="noStrike" dirty="0">
                          <a:solidFill>
                            <a:srgbClr val="000000"/>
                          </a:solidFill>
                          <a:effectLst/>
                          <a:latin typeface="Calibri"/>
                        </a:rPr>
                        <a:t> </a:t>
                      </a:r>
                      <a:r>
                        <a:rPr lang="en-US" sz="600" b="0" i="0" u="none" strike="noStrike" dirty="0" smtClean="0">
                          <a:solidFill>
                            <a:srgbClr val="000000"/>
                          </a:solidFill>
                          <a:effectLst/>
                          <a:latin typeface="Calibri"/>
                        </a:rPr>
                        <a:t>ref </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Host</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Country</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Accession Date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10</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11b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28</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VNTR Profile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502</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769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1022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Jersey</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err="1">
                          <a:solidFill>
                            <a:srgbClr val="000000"/>
                          </a:solidFill>
                          <a:effectLst/>
                          <a:latin typeface="Calibri"/>
                        </a:rPr>
                        <a:t>Cichorium</a:t>
                      </a:r>
                      <a:r>
                        <a:rPr lang="en-US" sz="600" b="0" i="1" u="none" strike="noStrike" dirty="0">
                          <a:solidFill>
                            <a:srgbClr val="000000"/>
                          </a:solidFill>
                          <a:effectLst/>
                          <a:latin typeface="Calibri"/>
                        </a:rPr>
                        <a:t> </a:t>
                      </a:r>
                      <a:r>
                        <a:rPr lang="en-US" sz="600" b="0" i="1" u="none" strike="noStrike" dirty="0" err="1">
                          <a:solidFill>
                            <a:srgbClr val="000000"/>
                          </a:solidFill>
                          <a:effectLst/>
                          <a:latin typeface="Calibri"/>
                        </a:rPr>
                        <a:t>intybus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1106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1325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2250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2251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518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1104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3881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256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CPPB 394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Chrysanthemum morifolium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USA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P7</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2536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1111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7074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1609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1956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Bangladesh</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1406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P9</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P10</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6983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P11</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1242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2421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2166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Begonia </a:t>
                      </a:r>
                      <a:r>
                        <a:rPr lang="en-US" sz="600" b="0" i="1" u="none" strike="noStrike" dirty="0" err="1">
                          <a:solidFill>
                            <a:srgbClr val="000000"/>
                          </a:solidFill>
                          <a:effectLst/>
                          <a:latin typeface="Calibri"/>
                        </a:rPr>
                        <a:t>bertinii</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2198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2220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1385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Romania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P17 </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1405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NCPPB 4305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6991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Sedum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2002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P19</a:t>
                      </a:r>
                    </a:p>
                  </a:txBody>
                  <a:tcPr marL="6226" marR="6226" marT="6226" marB="0" anchor="b">
                    <a:lnL>
                      <a:noFill/>
                    </a:lnL>
                    <a:lnR>
                      <a:noFill/>
                    </a:lnR>
                    <a:lnT>
                      <a:noFill/>
                    </a:lnT>
                    <a:lnB>
                      <a:noFill/>
                    </a:lnB>
                    <a:lnTlToBr w="12700" cmpd="sng">
                      <a:noFill/>
                      <a:prstDash val="solid"/>
                    </a:lnTlToBr>
                    <a:lnBlToTr w="12700" cmpd="sng">
                      <a:noFill/>
                      <a:prstDash val="solid"/>
                    </a:lnBlToTr>
                  </a:tcPr>
                </a:tc>
              </a:tr>
            </a:tbl>
          </a:graphicData>
        </a:graphic>
      </p:graphicFrame>
      <p:pic>
        <p:nvPicPr>
          <p:cNvPr id="7" name="Picture 6" descr="vntr_time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70" y="2741119"/>
            <a:ext cx="4050175" cy="2856479"/>
          </a:xfrm>
          <a:prstGeom prst="rect">
            <a:avLst/>
          </a:prstGeom>
        </p:spPr>
      </p:pic>
      <p:cxnSp>
        <p:nvCxnSpPr>
          <p:cNvPr id="11" name="Straight Arrow Connector 10"/>
          <p:cNvCxnSpPr/>
          <p:nvPr/>
        </p:nvCxnSpPr>
        <p:spPr>
          <a:xfrm>
            <a:off x="2805948" y="2900217"/>
            <a:ext cx="0" cy="1295662"/>
          </a:xfrm>
          <a:prstGeom prst="straightConnector1">
            <a:avLst/>
          </a:prstGeom>
          <a:ln>
            <a:solidFill>
              <a:schemeClr val="accent1">
                <a:lumMod val="90000"/>
                <a:lumOff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05948" y="3252008"/>
            <a:ext cx="612517"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time</a:t>
            </a:r>
          </a:p>
        </p:txBody>
      </p:sp>
      <p:sp>
        <p:nvSpPr>
          <p:cNvPr id="13" name="TextBox 12"/>
          <p:cNvSpPr txBox="1"/>
          <p:nvPr/>
        </p:nvSpPr>
        <p:spPr>
          <a:xfrm>
            <a:off x="797442" y="5663140"/>
            <a:ext cx="2034131" cy="707886"/>
          </a:xfrm>
          <a:prstGeom prst="rect">
            <a:avLst/>
          </a:prstGeom>
          <a:noFill/>
        </p:spPr>
        <p:txBody>
          <a:bodyPr wrap="none" rtlCol="0">
            <a:spAutoFit/>
          </a:bodyPr>
          <a:lstStyle/>
          <a:p>
            <a:r>
              <a:rPr lang="en-US" sz="2000" dirty="0" smtClean="0">
                <a:solidFill>
                  <a:srgbClr val="008D8D"/>
                </a:solidFill>
                <a:latin typeface="Calibri"/>
                <a:cs typeface="Calibri"/>
              </a:rPr>
              <a:t>Blue: ornamental</a:t>
            </a:r>
          </a:p>
          <a:p>
            <a:r>
              <a:rPr lang="en-US" sz="2000" dirty="0" smtClean="0">
                <a:solidFill>
                  <a:schemeClr val="accent3">
                    <a:lumMod val="50000"/>
                  </a:schemeClr>
                </a:solidFill>
                <a:latin typeface="Calibri"/>
                <a:cs typeface="Calibri"/>
              </a:rPr>
              <a:t>Green: potato</a:t>
            </a:r>
          </a:p>
        </p:txBody>
      </p:sp>
      <p:sp>
        <p:nvSpPr>
          <p:cNvPr id="14" name="TextBox 13"/>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spTree>
    <p:extLst>
      <p:ext uri="{BB962C8B-B14F-4D97-AF65-F5344CB8AC3E}">
        <p14:creationId xmlns:p14="http://schemas.microsoft.com/office/powerpoint/2010/main" val="227967751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VNTR Minimum Spanning Trees</a:t>
            </a:r>
            <a:endParaRPr lang="en-US" dirty="0"/>
          </a:p>
        </p:txBody>
      </p:sp>
      <p:sp>
        <p:nvSpPr>
          <p:cNvPr id="8" name="TextBox 7"/>
          <p:cNvSpPr txBox="1"/>
          <p:nvPr/>
        </p:nvSpPr>
        <p:spPr>
          <a:xfrm>
            <a:off x="5809255" y="1999267"/>
            <a:ext cx="3159839" cy="3139321"/>
          </a:xfrm>
          <a:prstGeom prst="rect">
            <a:avLst/>
          </a:prstGeom>
          <a:noFill/>
        </p:spPr>
        <p:txBody>
          <a:bodyPr wrap="none" rtlCol="0">
            <a:spAutoFit/>
          </a:bodyPr>
          <a:lstStyle/>
          <a:p>
            <a:pPr marL="285750" indent="-285750">
              <a:buFont typeface="Arial"/>
              <a:buChar char="•"/>
            </a:pPr>
            <a:r>
              <a:rPr lang="en-US" dirty="0" smtClean="0">
                <a:solidFill>
                  <a:schemeClr val="tx2">
                    <a:lumMod val="75000"/>
                    <a:lumOff val="25000"/>
                  </a:schemeClr>
                </a:solidFill>
                <a:latin typeface="Calibri"/>
                <a:cs typeface="Calibri"/>
              </a:rPr>
              <a:t>Central nodes are associated</a:t>
            </a:r>
            <a:br>
              <a:rPr lang="en-US" dirty="0" smtClean="0">
                <a:solidFill>
                  <a:schemeClr val="tx2">
                    <a:lumMod val="75000"/>
                    <a:lumOff val="25000"/>
                  </a:schemeClr>
                </a:solidFill>
                <a:latin typeface="Calibri"/>
                <a:cs typeface="Calibri"/>
              </a:rPr>
            </a:br>
            <a:r>
              <a:rPr lang="en-US" dirty="0" smtClean="0">
                <a:solidFill>
                  <a:schemeClr val="tx2">
                    <a:lumMod val="75000"/>
                    <a:lumOff val="25000"/>
                  </a:schemeClr>
                </a:solidFill>
                <a:latin typeface="Calibri"/>
                <a:cs typeface="Calibri"/>
              </a:rPr>
              <a:t>with:</a:t>
            </a:r>
          </a:p>
          <a:p>
            <a:pPr marL="742950" lvl="1" indent="-285750">
              <a:buFont typeface="Arial"/>
              <a:buChar char="•"/>
            </a:pPr>
            <a:r>
              <a:rPr lang="en-US" dirty="0" smtClean="0">
                <a:solidFill>
                  <a:schemeClr val="accent1">
                    <a:lumMod val="90000"/>
                    <a:lumOff val="10000"/>
                  </a:schemeClr>
                </a:solidFill>
                <a:latin typeface="Calibri"/>
                <a:cs typeface="Calibri"/>
              </a:rPr>
              <a:t>older accessions</a:t>
            </a:r>
          </a:p>
          <a:p>
            <a:pPr marL="742950" lvl="1" indent="-285750">
              <a:buFont typeface="Arial"/>
              <a:buChar char="•"/>
            </a:pPr>
            <a:r>
              <a:rPr lang="en-US" dirty="0" smtClean="0">
                <a:solidFill>
                  <a:schemeClr val="accent1">
                    <a:lumMod val="90000"/>
                    <a:lumOff val="10000"/>
                  </a:schemeClr>
                </a:solidFill>
                <a:latin typeface="Calibri"/>
                <a:cs typeface="Calibri"/>
              </a:rPr>
              <a:t>ornamental accessions</a:t>
            </a:r>
          </a:p>
          <a:p>
            <a:pPr marL="285750" indent="-285750">
              <a:buFont typeface="Arial"/>
              <a:buChar char="•"/>
            </a:pPr>
            <a:endParaRPr lang="en-US" dirty="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Recent accessions</a:t>
            </a:r>
            <a:r>
              <a:rPr lang="en-US" dirty="0">
                <a:solidFill>
                  <a:srgbClr val="4F6228"/>
                </a:solidFill>
                <a:latin typeface="Calibri"/>
                <a:cs typeface="Calibri"/>
              </a:rPr>
              <a:t> </a:t>
            </a:r>
            <a:r>
              <a:rPr lang="en-US" dirty="0" smtClean="0">
                <a:solidFill>
                  <a:srgbClr val="4F6228"/>
                </a:solidFill>
                <a:latin typeface="Calibri"/>
                <a:cs typeface="Calibri"/>
              </a:rPr>
              <a:t>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a:t>
            </a:r>
            <a:br>
              <a:rPr lang="en-US" dirty="0" smtClean="0">
                <a:solidFill>
                  <a:srgbClr val="4F6228"/>
                </a:solidFill>
                <a:latin typeface="Calibri"/>
                <a:cs typeface="Calibri"/>
              </a:rPr>
            </a:br>
            <a:r>
              <a:rPr lang="en-US" dirty="0" smtClean="0">
                <a:solidFill>
                  <a:srgbClr val="4F6228"/>
                </a:solidFill>
                <a:latin typeface="Calibri"/>
                <a:cs typeface="Calibri"/>
              </a:rPr>
              <a:t>nodes</a:t>
            </a:r>
          </a:p>
          <a:p>
            <a:endParaRPr lang="en-US" dirty="0" smtClean="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Potato accessions 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nodes</a:t>
            </a:r>
          </a:p>
        </p:txBody>
      </p:sp>
      <p:sp>
        <p:nvSpPr>
          <p:cNvPr id="9" name="TextBox 8"/>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pic>
        <p:nvPicPr>
          <p:cNvPr id="3" name="Picture 2" descr="absolute_m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35" y="1028588"/>
            <a:ext cx="3536096" cy="2606418"/>
          </a:xfrm>
          <a:prstGeom prst="rect">
            <a:avLst/>
          </a:prstGeom>
        </p:spPr>
      </p:pic>
      <p:pic>
        <p:nvPicPr>
          <p:cNvPr id="10" name="Picture 9" descr="hamming_m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760" y="3841504"/>
            <a:ext cx="3190662" cy="2875625"/>
          </a:xfrm>
          <a:prstGeom prst="rect">
            <a:avLst/>
          </a:prstGeom>
        </p:spPr>
      </p:pic>
      <p:sp>
        <p:nvSpPr>
          <p:cNvPr id="11" name="TextBox 10"/>
          <p:cNvSpPr txBox="1"/>
          <p:nvPr/>
        </p:nvSpPr>
        <p:spPr>
          <a:xfrm>
            <a:off x="1744058" y="3358007"/>
            <a:ext cx="1364476" cy="276999"/>
          </a:xfrm>
          <a:prstGeom prst="rect">
            <a:avLst/>
          </a:prstGeom>
          <a:noFill/>
        </p:spPr>
        <p:txBody>
          <a:bodyPr wrap="none" rtlCol="0">
            <a:spAutoFit/>
          </a:bodyPr>
          <a:lstStyle/>
          <a:p>
            <a:r>
              <a:rPr lang="en-US" sz="1200" b="1" dirty="0" smtClean="0">
                <a:solidFill>
                  <a:srgbClr val="000090"/>
                </a:solidFill>
              </a:rPr>
              <a:t>Older, ornamental</a:t>
            </a:r>
            <a:endParaRPr lang="en-US" sz="1200" b="1" dirty="0">
              <a:solidFill>
                <a:srgbClr val="000090"/>
              </a:solidFill>
            </a:endParaRPr>
          </a:p>
        </p:txBody>
      </p:sp>
      <p:cxnSp>
        <p:nvCxnSpPr>
          <p:cNvPr id="13" name="Straight Arrow Connector 12"/>
          <p:cNvCxnSpPr>
            <a:stCxn id="11" idx="0"/>
          </p:cNvCxnSpPr>
          <p:nvPr/>
        </p:nvCxnSpPr>
        <p:spPr>
          <a:xfrm flipV="1">
            <a:off x="2426296" y="2584887"/>
            <a:ext cx="265812" cy="77312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2"/>
          </p:cNvCxnSpPr>
          <p:nvPr/>
        </p:nvCxnSpPr>
        <p:spPr>
          <a:xfrm flipH="1">
            <a:off x="2361184" y="3635006"/>
            <a:ext cx="65112" cy="1400604"/>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662184" y="4324333"/>
            <a:ext cx="1484000" cy="276999"/>
          </a:xfrm>
          <a:prstGeom prst="rect">
            <a:avLst/>
          </a:prstGeom>
          <a:noFill/>
        </p:spPr>
        <p:txBody>
          <a:bodyPr wrap="none" rtlCol="0">
            <a:spAutoFit/>
          </a:bodyPr>
          <a:lstStyle/>
          <a:p>
            <a:r>
              <a:rPr lang="en-US" sz="1200" b="1" dirty="0" smtClean="0">
                <a:solidFill>
                  <a:schemeClr val="accent3">
                    <a:lumMod val="75000"/>
                  </a:schemeClr>
                </a:solidFill>
              </a:rPr>
              <a:t>More recent, potato</a:t>
            </a:r>
            <a:endParaRPr lang="en-US" sz="1200" b="1" dirty="0">
              <a:solidFill>
                <a:schemeClr val="accent3">
                  <a:lumMod val="75000"/>
                </a:schemeClr>
              </a:solidFill>
            </a:endParaRPr>
          </a:p>
        </p:txBody>
      </p:sp>
      <p:cxnSp>
        <p:nvCxnSpPr>
          <p:cNvPr id="20" name="Straight Arrow Connector 19"/>
          <p:cNvCxnSpPr>
            <a:stCxn id="19" idx="0"/>
          </p:cNvCxnSpPr>
          <p:nvPr/>
        </p:nvCxnSpPr>
        <p:spPr>
          <a:xfrm flipV="1">
            <a:off x="4404184" y="2933712"/>
            <a:ext cx="0" cy="1390621"/>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9" idx="2"/>
          </p:cNvCxnSpPr>
          <p:nvPr/>
        </p:nvCxnSpPr>
        <p:spPr>
          <a:xfrm flipH="1">
            <a:off x="4221512" y="4601332"/>
            <a:ext cx="182672" cy="729438"/>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7620983"/>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65125"/>
            <a:ext cx="6779132" cy="659940"/>
          </a:xfrm>
        </p:spPr>
        <p:txBody>
          <a:bodyPr>
            <a:normAutofit/>
          </a:bodyPr>
          <a:lstStyle/>
          <a:p>
            <a:r>
              <a:rPr lang="en-US" sz="2800" dirty="0" smtClean="0"/>
              <a:t>VNTR suggests ornamental introduction</a:t>
            </a:r>
            <a:endParaRPr lang="en-US" sz="2800" dirty="0"/>
          </a:p>
        </p:txBody>
      </p:sp>
      <p:sp>
        <p:nvSpPr>
          <p:cNvPr id="3" name="Content Placeholder 2"/>
          <p:cNvSpPr>
            <a:spLocks noGrp="1"/>
          </p:cNvSpPr>
          <p:nvPr>
            <p:ph idx="4294967295"/>
          </p:nvPr>
        </p:nvSpPr>
        <p:spPr>
          <a:xfrm>
            <a:off x="797442" y="1356549"/>
            <a:ext cx="7800600" cy="5211562"/>
          </a:xfrm>
          <a:prstGeom prst="rect">
            <a:avLst/>
          </a:prstGeom>
        </p:spPr>
        <p:txBody>
          <a:bodyPr/>
          <a:lstStyle/>
          <a:p>
            <a:pPr>
              <a:spcBef>
                <a:spcPts val="0"/>
              </a:spcBef>
              <a:spcAft>
                <a:spcPts val="600"/>
              </a:spcAft>
            </a:pPr>
            <a:r>
              <a:rPr lang="en-US" sz="2400" dirty="0" smtClean="0"/>
              <a:t>Earliest strains identified (1957) show VNTR diversity</a:t>
            </a:r>
          </a:p>
          <a:p>
            <a:pPr>
              <a:spcBef>
                <a:spcPts val="0"/>
              </a:spcBef>
              <a:spcAft>
                <a:spcPts val="600"/>
              </a:spcAft>
            </a:pPr>
            <a:r>
              <a:rPr lang="en-US" sz="2400" dirty="0" smtClean="0">
                <a:solidFill>
                  <a:srgbClr val="FF0000"/>
                </a:solidFill>
              </a:rPr>
              <a:t>No </a:t>
            </a:r>
            <a:r>
              <a:rPr lang="en-US" sz="2400" i="1" dirty="0" err="1" smtClean="0">
                <a:solidFill>
                  <a:srgbClr val="FF0000"/>
                </a:solidFill>
              </a:rPr>
              <a:t>Dickeya</a:t>
            </a:r>
            <a:r>
              <a:rPr lang="en-US" sz="2400" dirty="0" smtClean="0">
                <a:solidFill>
                  <a:srgbClr val="FF0000"/>
                </a:solidFill>
              </a:rPr>
              <a:t> infection of potato observed until 1975</a:t>
            </a:r>
          </a:p>
          <a:p>
            <a:pPr>
              <a:spcBef>
                <a:spcPts val="0"/>
              </a:spcBef>
              <a:spcAft>
                <a:spcPts val="600"/>
              </a:spcAft>
            </a:pPr>
            <a:r>
              <a:rPr lang="en-US" sz="2400" dirty="0">
                <a:solidFill>
                  <a:schemeClr val="accent1">
                    <a:lumMod val="75000"/>
                  </a:schemeClr>
                </a:solidFill>
              </a:rPr>
              <a:t>Ornamental isolate diversity is greater than potato isolate </a:t>
            </a:r>
            <a:r>
              <a:rPr lang="en-US" sz="2400" dirty="0" smtClean="0">
                <a:solidFill>
                  <a:schemeClr val="accent1">
                    <a:lumMod val="75000"/>
                  </a:schemeClr>
                </a:solidFill>
              </a:rPr>
              <a:t>diversity</a:t>
            </a:r>
          </a:p>
          <a:p>
            <a:pPr>
              <a:spcBef>
                <a:spcPts val="0"/>
              </a:spcBef>
              <a:spcAft>
                <a:spcPts val="600"/>
              </a:spcAft>
            </a:pPr>
            <a:r>
              <a:rPr lang="en-US" sz="2400" dirty="0" smtClean="0">
                <a:solidFill>
                  <a:schemeClr val="accent3">
                    <a:lumMod val="75000"/>
                  </a:schemeClr>
                </a:solidFill>
              </a:rPr>
              <a:t>Cross-infection of ornamentals and potato supported by three VNTR profiles, found in both host types</a:t>
            </a:r>
          </a:p>
          <a:p>
            <a:pPr>
              <a:spcBef>
                <a:spcPts val="0"/>
              </a:spcBef>
              <a:spcAft>
                <a:spcPts val="600"/>
              </a:spcAft>
            </a:pPr>
            <a:r>
              <a:rPr lang="en-US" sz="2400" dirty="0" smtClean="0">
                <a:solidFill>
                  <a:schemeClr val="accent2">
                    <a:lumMod val="75000"/>
                  </a:schemeClr>
                </a:solidFill>
              </a:rPr>
              <a:t>There is strict prohibition and regulation of potato import into the EU;</a:t>
            </a:r>
            <a:r>
              <a:rPr lang="en-US" sz="2400" dirty="0">
                <a:solidFill>
                  <a:schemeClr val="accent2">
                    <a:lumMod val="75000"/>
                  </a:schemeClr>
                </a:solidFill>
              </a:rPr>
              <a:t> t</a:t>
            </a:r>
            <a:r>
              <a:rPr lang="en-US" sz="2400" dirty="0" smtClean="0">
                <a:solidFill>
                  <a:schemeClr val="accent2">
                    <a:lumMod val="75000"/>
                  </a:schemeClr>
                </a:solidFill>
              </a:rPr>
              <a:t>here is not equivalent regulation of ornamental imports</a:t>
            </a:r>
          </a:p>
          <a:p>
            <a:pPr>
              <a:spcBef>
                <a:spcPts val="0"/>
              </a:spcBef>
              <a:spcAft>
                <a:spcPts val="600"/>
              </a:spcAft>
            </a:pPr>
            <a:r>
              <a:rPr lang="en-US" sz="2400" dirty="0" smtClean="0">
                <a:solidFill>
                  <a:schemeClr val="accent4">
                    <a:lumMod val="75000"/>
                  </a:schemeClr>
                </a:solidFill>
              </a:rPr>
              <a:t>Ornamental plants may have provided a route for introduction of the broad host range pathogen </a:t>
            </a:r>
            <a:r>
              <a:rPr lang="en-US" sz="2400" i="1" dirty="0" err="1" smtClean="0">
                <a:solidFill>
                  <a:schemeClr val="accent4">
                    <a:lumMod val="75000"/>
                  </a:schemeClr>
                </a:solidFill>
              </a:rPr>
              <a:t>Dickeya</a:t>
            </a:r>
            <a:r>
              <a:rPr lang="en-US" sz="2400" dirty="0" smtClean="0">
                <a:solidFill>
                  <a:schemeClr val="accent4">
                    <a:lumMod val="75000"/>
                  </a:schemeClr>
                </a:solidFill>
              </a:rPr>
              <a:t> to EU potato crops.</a:t>
            </a:r>
          </a:p>
        </p:txBody>
      </p:sp>
      <p:sp>
        <p:nvSpPr>
          <p:cNvPr id="4" name="TextBox 3"/>
          <p:cNvSpPr txBox="1"/>
          <p:nvPr/>
        </p:nvSpPr>
        <p:spPr>
          <a:xfrm>
            <a:off x="8696" y="6550223"/>
            <a:ext cx="2498037" cy="307777"/>
          </a:xfrm>
          <a:prstGeom prst="rect">
            <a:avLst/>
          </a:prstGeom>
          <a:noFill/>
        </p:spPr>
        <p:txBody>
          <a:bodyPr wrap="none" rtlCol="0">
            <a:spAutoFit/>
          </a:bodyPr>
          <a:lstStyle/>
          <a:p>
            <a:r>
              <a:rPr lang="en-US" sz="1400" dirty="0" smtClean="0">
                <a:solidFill>
                  <a:schemeClr val="accent3">
                    <a:lumMod val="50000"/>
                  </a:schemeClr>
                </a:solidFill>
              </a:rPr>
              <a:t>Parkinson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a:t>
            </a:r>
            <a:r>
              <a:rPr lang="en-US" sz="1400" dirty="0" smtClean="0">
                <a:solidFill>
                  <a:schemeClr val="accent3">
                    <a:lumMod val="50000"/>
                  </a:schemeClr>
                </a:solidFill>
              </a:rPr>
              <a:t>(in preparation)</a:t>
            </a:r>
            <a:endParaRPr lang="en-US" sz="1400" dirty="0">
              <a:solidFill>
                <a:schemeClr val="accent3">
                  <a:lumMod val="50000"/>
                </a:schemeClr>
              </a:solidFill>
            </a:endParaRPr>
          </a:p>
        </p:txBody>
      </p:sp>
    </p:spTree>
    <p:extLst>
      <p:ext uri="{BB962C8B-B14F-4D97-AF65-F5344CB8AC3E}">
        <p14:creationId xmlns:p14="http://schemas.microsoft.com/office/powerpoint/2010/main" val="46620078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Biology</a:t>
            </a:r>
            <a:endParaRPr lang="en-US" dirty="0"/>
          </a:p>
        </p:txBody>
      </p:sp>
      <p:sp>
        <p:nvSpPr>
          <p:cNvPr id="3" name="Text Placeholder 2"/>
          <p:cNvSpPr>
            <a:spLocks noGrp="1"/>
          </p:cNvSpPr>
          <p:nvPr>
            <p:ph type="body" sz="quarter" idx="11"/>
          </p:nvPr>
        </p:nvSpPr>
        <p:spPr>
          <a:xfrm>
            <a:off x="1045008" y="1868941"/>
            <a:ext cx="6883484" cy="3334246"/>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spp. have a wide host range, and a broad set of phenotypes. Can we infer organism-level properties from sequenced genomes, and gain insight into pathogenicity and host range?</a:t>
            </a:r>
            <a:endParaRPr lang="en-US" sz="3200" b="1" dirty="0">
              <a:solidFill>
                <a:schemeClr val="accent3">
                  <a:lumMod val="75000"/>
                </a:schemeClr>
              </a:solidFill>
            </a:endParaRPr>
          </a:p>
        </p:txBody>
      </p:sp>
    </p:spTree>
    <p:extLst>
      <p:ext uri="{BB962C8B-B14F-4D97-AF65-F5344CB8AC3E}">
        <p14:creationId xmlns:p14="http://schemas.microsoft.com/office/powerpoint/2010/main" val="139406780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23220"/>
          </a:xfrm>
        </p:spPr>
        <p:txBody>
          <a:bodyPr/>
          <a:lstStyle/>
          <a:p>
            <a:r>
              <a:rPr lang="en-US" sz="2800" dirty="0" smtClean="0"/>
              <a:t>Mapping Genome Features to Metabolism</a:t>
            </a:r>
            <a:endParaRPr lang="en-US" sz="2800" dirty="0"/>
          </a:p>
        </p:txBody>
      </p:sp>
      <p:sp>
        <p:nvSpPr>
          <p:cNvPr id="3" name="Text Placeholder 2"/>
          <p:cNvSpPr>
            <a:spLocks noGrp="1"/>
          </p:cNvSpPr>
          <p:nvPr>
            <p:ph type="body" sz="quarter" idx="11"/>
          </p:nvPr>
        </p:nvSpPr>
        <p:spPr>
          <a:xfrm>
            <a:off x="369292" y="1446178"/>
            <a:ext cx="8020068" cy="5106014"/>
          </a:xfrm>
        </p:spPr>
        <p:txBody>
          <a:bodyPr/>
          <a:lstStyle/>
          <a:p>
            <a:pPr>
              <a:spcAft>
                <a:spcPts val="600"/>
              </a:spcAft>
            </a:pPr>
            <a:r>
              <a:rPr lang="en-US" dirty="0" smtClean="0"/>
              <a:t>Many annotation tools associate genome features with metabolic </a:t>
            </a:r>
            <a:r>
              <a:rPr lang="en-US" dirty="0" smtClean="0"/>
              <a:t>roles </a:t>
            </a:r>
            <a:r>
              <a:rPr lang="en-US" sz="2000" dirty="0" smtClean="0">
                <a:solidFill>
                  <a:schemeClr val="accent3">
                    <a:lumMod val="75000"/>
                  </a:schemeClr>
                </a:solidFill>
              </a:rPr>
              <a:t>(but not all metabolic roles have known genes…)</a:t>
            </a:r>
            <a:r>
              <a:rPr lang="en-US" dirty="0" smtClean="0"/>
              <a:t>:</a:t>
            </a:r>
            <a:endParaRPr lang="en-US" dirty="0" smtClean="0"/>
          </a:p>
          <a:p>
            <a:pPr marL="1233900" lvl="2" indent="-342900">
              <a:spcBef>
                <a:spcPts val="0"/>
              </a:spcBef>
              <a:spcAft>
                <a:spcPts val="600"/>
              </a:spcAft>
            </a:pPr>
            <a:r>
              <a:rPr lang="en-US" dirty="0" err="1" smtClean="0">
                <a:solidFill>
                  <a:srgbClr val="31859C"/>
                </a:solidFill>
              </a:rPr>
              <a:t>InterPro</a:t>
            </a:r>
            <a:r>
              <a:rPr lang="en-US" dirty="0" smtClean="0"/>
              <a:t> </a:t>
            </a:r>
            <a:br>
              <a:rPr lang="en-US" dirty="0" smtClean="0"/>
            </a:br>
            <a:r>
              <a:rPr lang="en-US" sz="1600" dirty="0" smtClean="0"/>
              <a:t>(</a:t>
            </a:r>
            <a:r>
              <a:rPr lang="en-US" sz="1600" dirty="0">
                <a:hlinkClick r:id="rId2"/>
              </a:rPr>
              <a:t>http://www.ebi.ac.uk/interpro</a:t>
            </a:r>
            <a:r>
              <a:rPr lang="en-US" sz="1600" dirty="0" smtClean="0">
                <a:hlinkClick r:id="rId2"/>
              </a:rPr>
              <a:t>/</a:t>
            </a:r>
            <a:r>
              <a:rPr lang="en-US" sz="1600" dirty="0" smtClean="0"/>
              <a:t>)</a:t>
            </a:r>
          </a:p>
          <a:p>
            <a:pPr marL="1233900" lvl="2" indent="-342900">
              <a:spcBef>
                <a:spcPts val="0"/>
              </a:spcBef>
              <a:spcAft>
                <a:spcPts val="600"/>
              </a:spcAft>
            </a:pPr>
            <a:r>
              <a:rPr lang="en-US" dirty="0" err="1" smtClean="0">
                <a:solidFill>
                  <a:schemeClr val="accent1">
                    <a:lumMod val="75000"/>
                  </a:schemeClr>
                </a:solidFill>
              </a:rPr>
              <a:t>BioCyc</a:t>
            </a:r>
            <a:r>
              <a:rPr lang="en-US" dirty="0" smtClean="0">
                <a:solidFill>
                  <a:schemeClr val="accent1">
                    <a:lumMod val="75000"/>
                  </a:schemeClr>
                </a:solidFill>
              </a:rPr>
              <a:t>/</a:t>
            </a:r>
            <a:r>
              <a:rPr lang="en-US" dirty="0" err="1" smtClean="0">
                <a:solidFill>
                  <a:schemeClr val="accent1">
                    <a:lumMod val="75000"/>
                  </a:schemeClr>
                </a:solidFill>
              </a:rPr>
              <a:t>EcoCyc</a:t>
            </a:r>
            <a:r>
              <a:rPr lang="en-US" dirty="0" smtClean="0">
                <a:solidFill>
                  <a:schemeClr val="accent1">
                    <a:lumMod val="75000"/>
                  </a:schemeClr>
                </a:solidFill>
              </a:rPr>
              <a:t>/</a:t>
            </a:r>
            <a:r>
              <a:rPr lang="en-US" dirty="0" err="1" smtClean="0">
                <a:solidFill>
                  <a:schemeClr val="accent1">
                    <a:lumMod val="75000"/>
                  </a:schemeClr>
                </a:solidFill>
              </a:rPr>
              <a:t>PathwayTools</a:t>
            </a:r>
            <a:r>
              <a:rPr lang="en-US" dirty="0" smtClean="0">
                <a:solidFill>
                  <a:schemeClr val="accent1">
                    <a:lumMod val="75000"/>
                  </a:schemeClr>
                </a:solidFill>
              </a:rPr>
              <a:t> </a:t>
            </a:r>
            <a:r>
              <a:rPr lang="en-US" dirty="0" smtClean="0"/>
              <a:t/>
            </a:r>
            <a:br>
              <a:rPr lang="en-US" dirty="0" smtClean="0"/>
            </a:br>
            <a:r>
              <a:rPr lang="en-US" sz="1600" dirty="0" smtClean="0"/>
              <a:t>(</a:t>
            </a:r>
            <a:r>
              <a:rPr lang="en-US" sz="1600" dirty="0">
                <a:hlinkClick r:id="rId3"/>
              </a:rPr>
              <a:t>http://biocyc.org/</a:t>
            </a:r>
            <a:r>
              <a:rPr lang="en-US" sz="1600" dirty="0" smtClean="0"/>
              <a:t>)</a:t>
            </a:r>
          </a:p>
          <a:p>
            <a:pPr marL="1233900" lvl="2" indent="-342900">
              <a:spcBef>
                <a:spcPts val="0"/>
              </a:spcBef>
              <a:spcAft>
                <a:spcPts val="600"/>
              </a:spcAft>
            </a:pPr>
            <a:r>
              <a:rPr lang="en-US" dirty="0" smtClean="0">
                <a:solidFill>
                  <a:schemeClr val="accent4">
                    <a:lumMod val="75000"/>
                  </a:schemeClr>
                </a:solidFill>
              </a:rPr>
              <a:t>KEGG/</a:t>
            </a:r>
            <a:r>
              <a:rPr lang="en-US" dirty="0">
                <a:solidFill>
                  <a:schemeClr val="accent4">
                    <a:lumMod val="75000"/>
                  </a:schemeClr>
                </a:solidFill>
              </a:rPr>
              <a:t>KAAS </a:t>
            </a:r>
            <a:r>
              <a:rPr lang="en-US" dirty="0" smtClean="0"/>
              <a:t/>
            </a:r>
            <a:br>
              <a:rPr lang="en-US" dirty="0" smtClean="0"/>
            </a:br>
            <a:r>
              <a:rPr lang="en-US" sz="1600" dirty="0" smtClean="0"/>
              <a:t>(</a:t>
            </a:r>
            <a:r>
              <a:rPr lang="en-US" sz="1600" dirty="0">
                <a:hlinkClick r:id="rId4"/>
              </a:rPr>
              <a:t>http://www.genome.jp/kegg/kaas/</a:t>
            </a:r>
            <a:r>
              <a:rPr lang="en-US" sz="1600" dirty="0"/>
              <a:t>)</a:t>
            </a:r>
            <a:endParaRPr lang="en-US" sz="1600" dirty="0" smtClean="0"/>
          </a:p>
          <a:p>
            <a:pPr marL="1233900" lvl="2" indent="-342900">
              <a:spcBef>
                <a:spcPts val="0"/>
              </a:spcBef>
              <a:spcAft>
                <a:spcPts val="600"/>
              </a:spcAft>
            </a:pPr>
            <a:r>
              <a:rPr lang="en-US" dirty="0" err="1" smtClean="0">
                <a:solidFill>
                  <a:schemeClr val="accent1">
                    <a:lumMod val="50000"/>
                  </a:schemeClr>
                </a:solidFill>
              </a:rPr>
              <a:t>CanOE</a:t>
            </a:r>
            <a:r>
              <a:rPr lang="en-US" dirty="0" smtClean="0"/>
              <a:t> </a:t>
            </a:r>
            <a:br>
              <a:rPr lang="en-US" dirty="0" smtClean="0"/>
            </a:br>
            <a:r>
              <a:rPr lang="en-US" sz="1600" dirty="0" smtClean="0"/>
              <a:t>(</a:t>
            </a:r>
            <a:r>
              <a:rPr lang="en-US" sz="1600" dirty="0">
                <a:hlinkClick r:id="rId5"/>
              </a:rPr>
              <a:t>http://www.genoscope.cns.fr/agc/microscope/metabolism/canoe.php</a:t>
            </a:r>
            <a:r>
              <a:rPr lang="en-US" sz="1600" dirty="0"/>
              <a:t>)</a:t>
            </a:r>
            <a:endParaRPr lang="en-US" sz="1600" dirty="0" smtClean="0"/>
          </a:p>
          <a:p>
            <a:pPr marL="1233900" lvl="2" indent="-342900">
              <a:spcBef>
                <a:spcPts val="0"/>
              </a:spcBef>
              <a:spcAft>
                <a:spcPts val="600"/>
              </a:spcAft>
            </a:pPr>
            <a:r>
              <a:rPr lang="en-US" dirty="0" err="1" smtClean="0">
                <a:solidFill>
                  <a:schemeClr val="accent4">
                    <a:lumMod val="50000"/>
                  </a:schemeClr>
                </a:solidFill>
              </a:rPr>
              <a:t>UniPathway</a:t>
            </a:r>
            <a:r>
              <a:rPr lang="en-US" dirty="0" smtClean="0">
                <a:solidFill>
                  <a:schemeClr val="accent4">
                    <a:lumMod val="50000"/>
                  </a:schemeClr>
                </a:solidFill>
              </a:rPr>
              <a:t> </a:t>
            </a:r>
            <a:r>
              <a:rPr lang="en-US" dirty="0" smtClean="0"/>
              <a:t/>
            </a:r>
            <a:br>
              <a:rPr lang="en-US" dirty="0" smtClean="0"/>
            </a:br>
            <a:r>
              <a:rPr lang="en-US" sz="1600" dirty="0" smtClean="0"/>
              <a:t>(</a:t>
            </a:r>
            <a:r>
              <a:rPr lang="en-US" sz="1600" dirty="0">
                <a:hlinkClick r:id="rId6"/>
              </a:rPr>
              <a:t>http://www.unipathway.org/</a:t>
            </a:r>
            <a:r>
              <a:rPr lang="en-US" sz="1600" dirty="0" smtClean="0"/>
              <a:t>)</a:t>
            </a:r>
          </a:p>
          <a:p>
            <a:pPr marL="450900" lvl="1" indent="-342900">
              <a:spcAft>
                <a:spcPts val="600"/>
              </a:spcAft>
              <a:buFont typeface="Arial"/>
              <a:buChar char="•"/>
            </a:pPr>
            <a:r>
              <a:rPr lang="en-US" sz="2000" dirty="0" smtClean="0">
                <a:solidFill>
                  <a:schemeClr val="accent3">
                    <a:lumMod val="75000"/>
                  </a:schemeClr>
                </a:solidFill>
              </a:rPr>
              <a:t>Having genome sequence makes finding regulatory regions easier</a:t>
            </a:r>
            <a:endParaRPr lang="en-US" sz="2000" dirty="0">
              <a:solidFill>
                <a:schemeClr val="accent3">
                  <a:lumMod val="75000"/>
                </a:schemeClr>
              </a:solidFill>
            </a:endParaRPr>
          </a:p>
          <a:p>
            <a:pPr marL="1233900" lvl="2" indent="-342900">
              <a:spcBef>
                <a:spcPts val="0"/>
              </a:spcBef>
              <a:spcAft>
                <a:spcPts val="600"/>
              </a:spcAft>
            </a:pPr>
            <a:endParaRPr lang="en-US" sz="1600" dirty="0"/>
          </a:p>
        </p:txBody>
      </p:sp>
    </p:spTree>
    <p:extLst>
      <p:ext uri="{BB962C8B-B14F-4D97-AF65-F5344CB8AC3E}">
        <p14:creationId xmlns:p14="http://schemas.microsoft.com/office/powerpoint/2010/main" val="29478591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5008" y="275685"/>
            <a:ext cx="6779132" cy="584776"/>
          </a:xfrm>
        </p:spPr>
        <p:txBody>
          <a:bodyPr/>
          <a:lstStyle/>
          <a:p>
            <a:r>
              <a:rPr lang="en-US" sz="3200" dirty="0" smtClean="0"/>
              <a:t>Presence/absence of KEGG reactions</a:t>
            </a:r>
            <a:endParaRPr lang="en-US" sz="3200" dirty="0"/>
          </a:p>
        </p:txBody>
      </p:sp>
      <p:pic>
        <p:nvPicPr>
          <p:cNvPr id="6" name="Picture 5" descr="test_dickeya_ko01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2" y="1288751"/>
            <a:ext cx="8254532" cy="4966477"/>
          </a:xfrm>
          <a:prstGeom prst="rect">
            <a:avLst/>
          </a:prstGeom>
        </p:spPr>
      </p:pic>
      <p:sp>
        <p:nvSpPr>
          <p:cNvPr id="7" name="TextBox 6"/>
          <p:cNvSpPr txBox="1"/>
          <p:nvPr/>
        </p:nvSpPr>
        <p:spPr>
          <a:xfrm>
            <a:off x="8696" y="6334780"/>
            <a:ext cx="3591648" cy="523220"/>
          </a:xfrm>
          <a:prstGeom prst="rect">
            <a:avLst/>
          </a:prstGeom>
          <a:noFill/>
        </p:spPr>
        <p:txBody>
          <a:bodyPr wrap="none" rtlCol="0">
            <a:spAutoFit/>
          </a:bodyPr>
          <a:lstStyle/>
          <a:p>
            <a:r>
              <a:rPr lang="en-US" sz="1400" dirty="0">
                <a:solidFill>
                  <a:schemeClr val="tx2">
                    <a:lumMod val="90000"/>
                    <a:lumOff val="10000"/>
                  </a:schemeClr>
                </a:solidFill>
                <a:hlinkClick r:id="rId3"/>
              </a:rPr>
              <a:t>https://github.com/widdowquinn/</a:t>
            </a:r>
            <a:r>
              <a:rPr lang="en-US" sz="1400" dirty="0" smtClean="0">
                <a:solidFill>
                  <a:schemeClr val="tx2">
                    <a:lumMod val="90000"/>
                    <a:lumOff val="10000"/>
                  </a:schemeClr>
                </a:solidFill>
                <a:hlinkClick r:id="rId3"/>
              </a:rPr>
              <a:t>KGML</a:t>
            </a:r>
            <a:endParaRPr lang="en-US" sz="1400" dirty="0" smtClean="0">
              <a:solidFill>
                <a:schemeClr val="tx2">
                  <a:lumMod val="90000"/>
                  <a:lumOff val="10000"/>
                </a:schemeClr>
              </a:solidFill>
            </a:endParaRPr>
          </a:p>
          <a:p>
            <a:r>
              <a:rPr lang="ro-RO" sz="1400" dirty="0">
                <a:solidFill>
                  <a:schemeClr val="tx2">
                    <a:lumMod val="90000"/>
                    <a:lumOff val="10000"/>
                  </a:schemeClr>
                </a:solidFill>
                <a:hlinkClick r:id="rId4"/>
              </a:rPr>
              <a:t>http://dx.doi.org/10.6084/m9.figshare.</a:t>
            </a:r>
            <a:r>
              <a:rPr lang="ro-RO" sz="1400" dirty="0" smtClean="0">
                <a:solidFill>
                  <a:schemeClr val="tx2">
                    <a:lumMod val="90000"/>
                    <a:lumOff val="10000"/>
                  </a:schemeClr>
                </a:solidFill>
                <a:hlinkClick r:id="rId4"/>
              </a:rPr>
              <a:t>767275</a:t>
            </a:r>
            <a:endParaRPr lang="ro-RO" sz="1400" dirty="0" smtClean="0">
              <a:solidFill>
                <a:schemeClr val="tx2">
                  <a:lumMod val="90000"/>
                  <a:lumOff val="10000"/>
                </a:schemeClr>
              </a:solidFill>
            </a:endParaRPr>
          </a:p>
        </p:txBody>
      </p:sp>
    </p:spTree>
    <p:extLst>
      <p:ext uri="{BB962C8B-B14F-4D97-AF65-F5344CB8AC3E}">
        <p14:creationId xmlns:p14="http://schemas.microsoft.com/office/powerpoint/2010/main" val="24967258"/>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athway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 y="1085799"/>
            <a:ext cx="4169664" cy="5693664"/>
          </a:xfrm>
          <a:prstGeom prst="rect">
            <a:avLst/>
          </a:prstGeom>
        </p:spPr>
      </p:pic>
      <p:sp>
        <p:nvSpPr>
          <p:cNvPr id="2" name="Title 1"/>
          <p:cNvSpPr>
            <a:spLocks noGrp="1"/>
          </p:cNvSpPr>
          <p:nvPr>
            <p:ph type="title"/>
          </p:nvPr>
        </p:nvSpPr>
        <p:spPr/>
        <p:txBody>
          <a:bodyPr/>
          <a:lstStyle/>
          <a:p>
            <a:r>
              <a:rPr lang="en-US" dirty="0" smtClean="0"/>
              <a:t>Reactions differ by species</a:t>
            </a:r>
            <a:endParaRPr lang="en-US" dirty="0"/>
          </a:p>
        </p:txBody>
      </p:sp>
      <p:sp>
        <p:nvSpPr>
          <p:cNvPr id="15" name="Content Placeholder 14"/>
          <p:cNvSpPr>
            <a:spLocks noGrp="1"/>
          </p:cNvSpPr>
          <p:nvPr>
            <p:ph type="body" sz="quarter" idx="11"/>
          </p:nvPr>
        </p:nvSpPr>
        <p:spPr>
          <a:xfrm>
            <a:off x="3870581" y="4340511"/>
            <a:ext cx="5046398" cy="1788182"/>
          </a:xfrm>
          <a:prstGeom prst="rect">
            <a:avLst/>
          </a:prstGeom>
        </p:spPr>
        <p:txBody>
          <a:bodyPr/>
          <a:lstStyle/>
          <a:p>
            <a:pPr>
              <a:spcAft>
                <a:spcPts val="600"/>
              </a:spcAft>
            </a:pPr>
            <a:r>
              <a:rPr lang="en-US" dirty="0" smtClean="0">
                <a:solidFill>
                  <a:srgbClr val="008D8D"/>
                </a:solidFill>
              </a:rPr>
              <a:t>Presence/absence </a:t>
            </a:r>
            <a:r>
              <a:rPr lang="en-US" dirty="0" smtClean="0"/>
              <a:t>of reactions associates with species</a:t>
            </a:r>
          </a:p>
          <a:p>
            <a:pPr>
              <a:spcAft>
                <a:spcPts val="600"/>
              </a:spcAft>
            </a:pPr>
            <a:r>
              <a:rPr lang="en-US" dirty="0" smtClean="0">
                <a:solidFill>
                  <a:srgbClr val="008D8D"/>
                </a:solidFill>
              </a:rPr>
              <a:t>Growth curves/substrate preference </a:t>
            </a:r>
            <a:r>
              <a:rPr lang="en-US" dirty="0" smtClean="0"/>
              <a:t>associates with species</a:t>
            </a:r>
          </a:p>
        </p:txBody>
      </p:sp>
      <p:sp>
        <p:nvSpPr>
          <p:cNvPr id="5" name="TextBox 4"/>
          <p:cNvSpPr txBox="1"/>
          <p:nvPr/>
        </p:nvSpPr>
        <p:spPr>
          <a:xfrm rot="16200000">
            <a:off x="3155299" y="4602499"/>
            <a:ext cx="665953" cy="307777"/>
          </a:xfrm>
          <a:prstGeom prst="rect">
            <a:avLst/>
          </a:prstGeom>
          <a:noFill/>
        </p:spPr>
        <p:txBody>
          <a:bodyPr wrap="square" rtlCol="0">
            <a:spAutoFit/>
          </a:bodyPr>
          <a:lstStyle/>
          <a:p>
            <a:r>
              <a:rPr lang="en-US" sz="1400" b="1" i="1" dirty="0" err="1" smtClean="0">
                <a:solidFill>
                  <a:srgbClr val="FFFFFF"/>
                </a:solidFill>
                <a:effectLst>
                  <a:outerShdw blurRad="50800" dist="50800" dir="2700000" algn="tl" rotWithShape="0">
                    <a:schemeClr val="tx1">
                      <a:alpha val="70000"/>
                    </a:schemeClr>
                  </a:outerShdw>
                </a:effectLst>
                <a:latin typeface="Calibri"/>
                <a:cs typeface="Calibri"/>
              </a:rPr>
              <a:t>solani</a:t>
            </a:r>
            <a:endParaRPr lang="en-US" sz="1400" b="1" i="1" dirty="0" smtClean="0">
              <a:solidFill>
                <a:srgbClr val="FFFFFF"/>
              </a:solidFill>
              <a:effectLst>
                <a:outerShdw blurRad="50800" dist="50800" dir="2700000" algn="tl" rotWithShape="0">
                  <a:schemeClr val="tx1">
                    <a:alpha val="70000"/>
                  </a:schemeClr>
                </a:outerShdw>
              </a:effectLst>
              <a:latin typeface="Calibri"/>
              <a:cs typeface="Calibri"/>
            </a:endParaRPr>
          </a:p>
        </p:txBody>
      </p:sp>
      <p:sp>
        <p:nvSpPr>
          <p:cNvPr id="6" name="TextBox 5"/>
          <p:cNvSpPr txBox="1"/>
          <p:nvPr/>
        </p:nvSpPr>
        <p:spPr>
          <a:xfrm rot="16200000">
            <a:off x="2482800" y="4581842"/>
            <a:ext cx="855921"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dadantii</a:t>
            </a:r>
          </a:p>
        </p:txBody>
      </p:sp>
      <p:sp>
        <p:nvSpPr>
          <p:cNvPr id="7" name="TextBox 6"/>
          <p:cNvSpPr txBox="1"/>
          <p:nvPr/>
        </p:nvSpPr>
        <p:spPr>
          <a:xfrm rot="16200000">
            <a:off x="1655734" y="4557288"/>
            <a:ext cx="1081716"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dianthicola</a:t>
            </a:r>
          </a:p>
        </p:txBody>
      </p:sp>
      <p:sp>
        <p:nvSpPr>
          <p:cNvPr id="8" name="TextBox 7"/>
          <p:cNvSpPr txBox="1"/>
          <p:nvPr/>
        </p:nvSpPr>
        <p:spPr>
          <a:xfrm rot="16200000">
            <a:off x="1134221" y="4674917"/>
            <a:ext cx="1238202" cy="307777"/>
          </a:xfrm>
          <a:prstGeom prst="rect">
            <a:avLst/>
          </a:prstGeom>
          <a:noFill/>
        </p:spPr>
        <p:txBody>
          <a:bodyPr wrap="non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chrysanthemi</a:t>
            </a:r>
          </a:p>
        </p:txBody>
      </p:sp>
      <p:sp>
        <p:nvSpPr>
          <p:cNvPr id="9" name="TextBox 8"/>
          <p:cNvSpPr txBox="1"/>
          <p:nvPr/>
        </p:nvSpPr>
        <p:spPr>
          <a:xfrm rot="16200000">
            <a:off x="852983" y="4614045"/>
            <a:ext cx="559767"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zeae</a:t>
            </a:r>
          </a:p>
        </p:txBody>
      </p:sp>
      <p:sp>
        <p:nvSpPr>
          <p:cNvPr id="10" name="TextBox 9"/>
          <p:cNvSpPr txBox="1"/>
          <p:nvPr/>
        </p:nvSpPr>
        <p:spPr>
          <a:xfrm rot="16200000">
            <a:off x="155081" y="4560409"/>
            <a:ext cx="1053017" cy="307777"/>
          </a:xfrm>
          <a:prstGeom prst="rect">
            <a:avLst/>
          </a:prstGeom>
          <a:noFill/>
        </p:spPr>
        <p:txBody>
          <a:bodyPr wrap="square" rtlCol="0">
            <a:spAutoFit/>
          </a:bodyPr>
          <a:lstStyle/>
          <a:p>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r>
              <a:rPr lang="en-US" sz="1400" b="1" i="1" dirty="0" err="1" smtClean="0">
                <a:solidFill>
                  <a:srgbClr val="FFFFFF"/>
                </a:solidFill>
                <a:effectLst>
                  <a:glow rad="63500">
                    <a:schemeClr val="accent1">
                      <a:satMod val="175000"/>
                      <a:alpha val="40000"/>
                    </a:schemeClr>
                  </a:glow>
                  <a:outerShdw blurRad="50800" dist="50800" dir="2700000" algn="tl" rotWithShape="0">
                    <a:schemeClr val="tx1">
                      <a:alpha val="70000"/>
                    </a:schemeClr>
                  </a:outerShdw>
                </a:effectLst>
                <a:latin typeface="Calibri"/>
                <a:cs typeface="Calibri"/>
              </a:rPr>
              <a:t>aquatica</a:t>
            </a:r>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p>
        </p:txBody>
      </p:sp>
      <p:sp>
        <p:nvSpPr>
          <p:cNvPr id="12" name="TextBox 11"/>
          <p:cNvSpPr txBox="1"/>
          <p:nvPr/>
        </p:nvSpPr>
        <p:spPr>
          <a:xfrm>
            <a:off x="0" y="6545969"/>
            <a:ext cx="3591648" cy="307777"/>
          </a:xfrm>
          <a:prstGeom prst="rect">
            <a:avLst/>
          </a:prstGeom>
          <a:noFill/>
        </p:spPr>
        <p:txBody>
          <a:bodyPr wrap="none" rtlCol="0">
            <a:spAutoFit/>
          </a:bodyPr>
          <a:lstStyle/>
          <a:p>
            <a:r>
              <a:rPr lang="ro-RO" sz="1400" dirty="0" smtClean="0">
                <a:solidFill>
                  <a:schemeClr val="tx2">
                    <a:lumMod val="90000"/>
                    <a:lumOff val="10000"/>
                  </a:schemeClr>
                </a:solidFill>
                <a:hlinkClick r:id="rId3"/>
              </a:rPr>
              <a:t>http</a:t>
            </a:r>
            <a:r>
              <a:rPr lang="ro-RO" sz="1400" dirty="0">
                <a:solidFill>
                  <a:schemeClr val="tx2">
                    <a:lumMod val="90000"/>
                    <a:lumOff val="10000"/>
                  </a:schemeClr>
                </a:solidFill>
                <a:hlinkClick r:id="rId3"/>
              </a:rPr>
              <a:t>://dx.doi.org/10.6084/m9.figshare.</a:t>
            </a:r>
            <a:r>
              <a:rPr lang="ro-RO" sz="1400" dirty="0" smtClean="0">
                <a:solidFill>
                  <a:schemeClr val="tx2">
                    <a:lumMod val="90000"/>
                    <a:lumOff val="10000"/>
                  </a:schemeClr>
                </a:solidFill>
                <a:hlinkClick r:id="rId3"/>
              </a:rPr>
              <a:t>767275</a:t>
            </a:r>
            <a:endParaRPr lang="ro-RO" sz="1400" dirty="0" smtClean="0">
              <a:solidFill>
                <a:schemeClr val="tx2">
                  <a:lumMod val="90000"/>
                  <a:lumOff val="10000"/>
                </a:schemeClr>
              </a:solidFill>
            </a:endParaRPr>
          </a:p>
        </p:txBody>
      </p:sp>
      <p:pic>
        <p:nvPicPr>
          <p:cNvPr id="13" name="Picture 12" descr="growth_curve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9338" y="1529176"/>
            <a:ext cx="2609088" cy="2529840"/>
          </a:xfrm>
          <a:prstGeom prst="rect">
            <a:avLst/>
          </a:prstGeom>
        </p:spPr>
      </p:pic>
      <p:pic>
        <p:nvPicPr>
          <p:cNvPr id="14" name="Picture 13" descr="growth_curve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571" y="1529176"/>
            <a:ext cx="2609088" cy="2529840"/>
          </a:xfrm>
          <a:prstGeom prst="rect">
            <a:avLst/>
          </a:prstGeom>
        </p:spPr>
      </p:pic>
    </p:spTree>
    <p:extLst>
      <p:ext uri="{BB962C8B-B14F-4D97-AF65-F5344CB8AC3E}">
        <p14:creationId xmlns:p14="http://schemas.microsoft.com/office/powerpoint/2010/main" val="2305058143"/>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29 Flux Balance Analysis models</a:t>
            </a:r>
            <a:endParaRPr lang="en-US" dirty="0"/>
          </a:p>
        </p:txBody>
      </p:sp>
      <p:sp>
        <p:nvSpPr>
          <p:cNvPr id="3" name="Content Placeholder 2"/>
          <p:cNvSpPr>
            <a:spLocks noGrp="1"/>
          </p:cNvSpPr>
          <p:nvPr>
            <p:ph type="body" sz="quarter" idx="11"/>
          </p:nvPr>
        </p:nvSpPr>
        <p:spPr>
          <a:xfrm>
            <a:off x="379353" y="1322759"/>
            <a:ext cx="6883484" cy="5027017"/>
          </a:xfrm>
          <a:prstGeom prst="rect">
            <a:avLst/>
          </a:prstGeom>
        </p:spPr>
        <p:txBody>
          <a:bodyPr/>
          <a:lstStyle/>
          <a:p>
            <a:pPr>
              <a:spcAft>
                <a:spcPts val="600"/>
              </a:spcAft>
            </a:pPr>
            <a:r>
              <a:rPr lang="en-US" sz="2000" dirty="0" smtClean="0"/>
              <a:t>FBA models represent whole-organism metabolic flux</a:t>
            </a:r>
          </a:p>
          <a:p>
            <a:pPr lvl="1">
              <a:spcAft>
                <a:spcPts val="600"/>
              </a:spcAft>
            </a:pPr>
            <a:r>
              <a:rPr lang="en-US" sz="2000" dirty="0" smtClean="0">
                <a:solidFill>
                  <a:srgbClr val="008D8D"/>
                </a:solidFill>
              </a:rPr>
              <a:t>Elementary modes</a:t>
            </a:r>
          </a:p>
          <a:p>
            <a:pPr lvl="1">
              <a:spcAft>
                <a:spcPts val="600"/>
              </a:spcAft>
            </a:pPr>
            <a:r>
              <a:rPr lang="en-US" sz="2000" dirty="0" smtClean="0">
                <a:solidFill>
                  <a:srgbClr val="008D8D"/>
                </a:solidFill>
              </a:rPr>
              <a:t>Substrate usage</a:t>
            </a:r>
          </a:p>
          <a:p>
            <a:pPr lvl="1">
              <a:spcAft>
                <a:spcPts val="600"/>
              </a:spcAft>
            </a:pPr>
            <a:r>
              <a:rPr lang="en-US" sz="2000" dirty="0" smtClean="0">
                <a:solidFill>
                  <a:srgbClr val="008D8D"/>
                </a:solidFill>
              </a:rPr>
              <a:t>Predictive for knockouts</a:t>
            </a:r>
          </a:p>
          <a:p>
            <a:pPr lvl="1">
              <a:spcAft>
                <a:spcPts val="600"/>
              </a:spcAft>
            </a:pPr>
            <a:r>
              <a:rPr lang="en-US" sz="2000" dirty="0" smtClean="0">
                <a:solidFill>
                  <a:srgbClr val="008D8D"/>
                </a:solidFill>
              </a:rPr>
              <a:t>Basis for </a:t>
            </a:r>
            <a:r>
              <a:rPr lang="en-US" sz="2000" dirty="0" err="1" smtClean="0">
                <a:solidFill>
                  <a:srgbClr val="008D8D"/>
                </a:solidFill>
              </a:rPr>
              <a:t>SynthBio</a:t>
            </a:r>
            <a:r>
              <a:rPr lang="en-US" sz="2000" dirty="0" smtClean="0">
                <a:solidFill>
                  <a:srgbClr val="008D8D"/>
                </a:solidFill>
              </a:rPr>
              <a:t> &amp; </a:t>
            </a:r>
            <a:br>
              <a:rPr lang="en-US" sz="2000" dirty="0" smtClean="0">
                <a:solidFill>
                  <a:srgbClr val="008D8D"/>
                </a:solidFill>
              </a:rPr>
            </a:br>
            <a:r>
              <a:rPr lang="en-US" sz="2000" dirty="0" smtClean="0">
                <a:solidFill>
                  <a:srgbClr val="008D8D"/>
                </a:solidFill>
              </a:rPr>
              <a:t>engineering</a:t>
            </a:r>
          </a:p>
          <a:p>
            <a:pPr>
              <a:spcAft>
                <a:spcPts val="600"/>
              </a:spcAft>
            </a:pPr>
            <a:r>
              <a:rPr lang="en-US" sz="2000" dirty="0" smtClean="0">
                <a:solidFill>
                  <a:schemeClr val="accent1">
                    <a:lumMod val="90000"/>
                    <a:lumOff val="10000"/>
                  </a:schemeClr>
                </a:solidFill>
              </a:rPr>
              <a:t>FBA models </a:t>
            </a:r>
            <a:r>
              <a:rPr lang="en-US" sz="2000" dirty="0" smtClean="0"/>
              <a:t>constructed</a:t>
            </a:r>
            <a:br>
              <a:rPr lang="en-US" sz="2000" dirty="0" smtClean="0"/>
            </a:br>
            <a:r>
              <a:rPr lang="en-US" sz="2000" dirty="0" smtClean="0"/>
              <a:t>for each sequenced isolate</a:t>
            </a:r>
          </a:p>
          <a:p>
            <a:pPr>
              <a:spcAft>
                <a:spcPts val="600"/>
              </a:spcAft>
            </a:pPr>
            <a:r>
              <a:rPr lang="en-US" sz="2000" dirty="0" smtClean="0">
                <a:solidFill>
                  <a:srgbClr val="008D8D"/>
                </a:solidFill>
              </a:rPr>
              <a:t>Transposon mutant</a:t>
            </a:r>
            <a:br>
              <a:rPr lang="en-US" sz="2000" dirty="0" smtClean="0">
                <a:solidFill>
                  <a:srgbClr val="008D8D"/>
                </a:solidFill>
              </a:rPr>
            </a:br>
            <a:r>
              <a:rPr lang="en-US" sz="2000" dirty="0" smtClean="0">
                <a:solidFill>
                  <a:srgbClr val="008D8D"/>
                </a:solidFill>
              </a:rPr>
              <a:t>libraries </a:t>
            </a:r>
            <a:r>
              <a:rPr lang="en-US" sz="2000" dirty="0" smtClean="0"/>
              <a:t>being constructed</a:t>
            </a:r>
            <a:br>
              <a:rPr lang="en-US" sz="2000" dirty="0" smtClean="0"/>
            </a:br>
            <a:r>
              <a:rPr lang="en-US" sz="2000" dirty="0" smtClean="0"/>
              <a:t>for</a:t>
            </a:r>
            <a:r>
              <a:rPr lang="en-US" sz="2000" dirty="0"/>
              <a:t> </a:t>
            </a:r>
            <a:r>
              <a:rPr lang="en-US" sz="2000" dirty="0" smtClean="0"/>
              <a:t>most sequenced isolates</a:t>
            </a:r>
          </a:p>
          <a:p>
            <a:pPr>
              <a:spcAft>
                <a:spcPts val="600"/>
              </a:spcAft>
            </a:pPr>
            <a:r>
              <a:rPr lang="en-US" sz="2000" dirty="0" smtClean="0">
                <a:solidFill>
                  <a:schemeClr val="accent1">
                    <a:lumMod val="75000"/>
                  </a:schemeClr>
                </a:solidFill>
              </a:rPr>
              <a:t>Regulatory network </a:t>
            </a:r>
            <a:br>
              <a:rPr lang="en-US" sz="2000" dirty="0" smtClean="0">
                <a:solidFill>
                  <a:schemeClr val="accent1">
                    <a:lumMod val="75000"/>
                  </a:schemeClr>
                </a:solidFill>
              </a:rPr>
            </a:br>
            <a:r>
              <a:rPr lang="en-US" sz="2000" dirty="0" smtClean="0">
                <a:solidFill>
                  <a:schemeClr val="accent1">
                    <a:lumMod val="75000"/>
                  </a:schemeClr>
                </a:solidFill>
              </a:rPr>
              <a:t>reconstruction</a:t>
            </a:r>
            <a:r>
              <a:rPr lang="en-US" sz="2000" dirty="0" smtClean="0"/>
              <a:t> in progress</a:t>
            </a:r>
            <a:endParaRPr lang="en-US" sz="2000" dirty="0"/>
          </a:p>
        </p:txBody>
      </p:sp>
      <p:pic>
        <p:nvPicPr>
          <p:cNvPr id="4" name="Picture 3" descr="solution_sp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62" y="1725104"/>
            <a:ext cx="4545872" cy="4452888"/>
          </a:xfrm>
          <a:prstGeom prst="rect">
            <a:avLst/>
          </a:prstGeom>
        </p:spPr>
      </p:pic>
    </p:spTree>
    <p:extLst>
      <p:ext uri="{BB962C8B-B14F-4D97-AF65-F5344CB8AC3E}">
        <p14:creationId xmlns:p14="http://schemas.microsoft.com/office/powerpoint/2010/main" val="15857493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Genomics</a:t>
            </a:r>
            <a:endParaRPr lang="en-US" dirty="0"/>
          </a:p>
        </p:txBody>
      </p:sp>
      <p:sp>
        <p:nvSpPr>
          <p:cNvPr id="3" name="Text Placeholder 2"/>
          <p:cNvSpPr>
            <a:spLocks noGrp="1"/>
          </p:cNvSpPr>
          <p:nvPr>
            <p:ph type="body" sz="quarter" idx="11"/>
          </p:nvPr>
        </p:nvSpPr>
        <p:spPr>
          <a:xfrm>
            <a:off x="617814" y="1508696"/>
            <a:ext cx="7508515" cy="898707"/>
          </a:xfrm>
        </p:spPr>
        <p:txBody>
          <a:bodyPr/>
          <a:lstStyle/>
          <a:p>
            <a:r>
              <a:rPr lang="en-US" dirty="0"/>
              <a:t>Having a single genome is useful, but</a:t>
            </a:r>
            <a:r>
              <a:rPr lang="en-US" dirty="0" smtClean="0"/>
              <a:t>…</a:t>
            </a:r>
          </a:p>
          <a:p>
            <a:pPr marL="108000" indent="0">
              <a:buNone/>
            </a:pPr>
            <a:r>
              <a:rPr lang="en-US" dirty="0" smtClean="0"/>
              <a:t>…the real power of genomics is </a:t>
            </a:r>
            <a:r>
              <a:rPr lang="en-US" b="1" i="1" dirty="0" smtClean="0">
                <a:solidFill>
                  <a:schemeClr val="accent5">
                    <a:lumMod val="50000"/>
                  </a:schemeClr>
                </a:solidFill>
              </a:rPr>
              <a:t>comparative genomics</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The combination of genomic data and comparative and evolutionary biology to address questions of genome structure, evolution and function.</a:t>
            </a:r>
            <a:endParaRPr lang="en-US" b="1" dirty="0">
              <a:solidFill>
                <a:schemeClr val="accent3">
                  <a:lumMod val="50000"/>
                </a:schemeClr>
              </a:solidFill>
            </a:endParaRPr>
          </a:p>
        </p:txBody>
      </p:sp>
    </p:spTree>
    <p:extLst>
      <p:ext uri="{BB962C8B-B14F-4D97-AF65-F5344CB8AC3E}">
        <p14:creationId xmlns:p14="http://schemas.microsoft.com/office/powerpoint/2010/main" val="36973699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III</a:t>
            </a:r>
            <a:endParaRPr lang="en-US" dirty="0"/>
          </a:p>
        </p:txBody>
      </p:sp>
      <p:sp>
        <p:nvSpPr>
          <p:cNvPr id="3" name="Text Placeholder 2"/>
          <p:cNvSpPr>
            <a:spLocks noGrp="1"/>
          </p:cNvSpPr>
          <p:nvPr>
            <p:ph type="body" sz="quarter" idx="11"/>
          </p:nvPr>
        </p:nvSpPr>
        <p:spPr>
          <a:xfrm>
            <a:off x="723389" y="1731169"/>
            <a:ext cx="7434481" cy="4555093"/>
          </a:xfrm>
        </p:spPr>
        <p:txBody>
          <a:bodyPr/>
          <a:lstStyle/>
          <a:p>
            <a:r>
              <a:rPr lang="en-US" dirty="0" smtClean="0">
                <a:solidFill>
                  <a:schemeClr val="accent5">
                    <a:lumMod val="75000"/>
                  </a:schemeClr>
                </a:solidFill>
              </a:rPr>
              <a:t>Microbial pathogen genomes are much easier to obtain, but </a:t>
            </a:r>
            <a:r>
              <a:rPr lang="en-US" dirty="0">
                <a:solidFill>
                  <a:schemeClr val="accent5">
                    <a:lumMod val="75000"/>
                  </a:schemeClr>
                </a:solidFill>
              </a:rPr>
              <a:t>(at the moment) </a:t>
            </a:r>
            <a:r>
              <a:rPr lang="en-US" dirty="0" smtClean="0">
                <a:solidFill>
                  <a:schemeClr val="accent5">
                    <a:lumMod val="75000"/>
                  </a:schemeClr>
                </a:solidFill>
              </a:rPr>
              <a:t>typically less complete than they used to be</a:t>
            </a:r>
          </a:p>
          <a:p>
            <a:r>
              <a:rPr lang="en-US" b="1" dirty="0" smtClean="0">
                <a:solidFill>
                  <a:schemeClr val="accent2">
                    <a:lumMod val="75000"/>
                  </a:schemeClr>
                </a:solidFill>
              </a:rPr>
              <a:t>Automated annotations have errors – be careful</a:t>
            </a:r>
          </a:p>
          <a:p>
            <a:r>
              <a:rPr lang="en-US" b="1" dirty="0" smtClean="0">
                <a:solidFill>
                  <a:srgbClr val="FF0000"/>
                </a:solidFill>
              </a:rPr>
              <a:t>Imperfect </a:t>
            </a:r>
            <a:r>
              <a:rPr lang="en-US" b="1" dirty="0" smtClean="0">
                <a:solidFill>
                  <a:srgbClr val="FF0000"/>
                </a:solidFill>
              </a:rPr>
              <a:t>sequences and annotations </a:t>
            </a:r>
            <a:r>
              <a:rPr lang="en-US" b="1" dirty="0" smtClean="0">
                <a:solidFill>
                  <a:srgbClr val="FF0000"/>
                </a:solidFill>
              </a:rPr>
              <a:t>are still amazingly useful</a:t>
            </a:r>
            <a:endParaRPr lang="en-US" b="1" dirty="0" smtClean="0">
              <a:solidFill>
                <a:srgbClr val="FF0000"/>
              </a:solidFill>
            </a:endParaRPr>
          </a:p>
          <a:p>
            <a:r>
              <a:rPr lang="en-US" dirty="0" smtClean="0">
                <a:solidFill>
                  <a:schemeClr val="accent4">
                    <a:lumMod val="75000"/>
                  </a:schemeClr>
                </a:solidFill>
              </a:rPr>
              <a:t>Whole genome information </a:t>
            </a:r>
            <a:r>
              <a:rPr lang="en-US" dirty="0" smtClean="0">
                <a:solidFill>
                  <a:schemeClr val="accent4">
                    <a:lumMod val="75000"/>
                  </a:schemeClr>
                </a:solidFill>
              </a:rPr>
              <a:t>allows </a:t>
            </a:r>
            <a:r>
              <a:rPr lang="en-US" dirty="0" smtClean="0">
                <a:solidFill>
                  <a:schemeClr val="accent4">
                    <a:lumMod val="75000"/>
                  </a:schemeClr>
                </a:solidFill>
              </a:rPr>
              <a:t>for more precise taxonomic </a:t>
            </a:r>
            <a:r>
              <a:rPr lang="en-US" dirty="0" smtClean="0">
                <a:solidFill>
                  <a:schemeClr val="accent4">
                    <a:lumMod val="75000"/>
                  </a:schemeClr>
                </a:solidFill>
              </a:rPr>
              <a:t>classification and diagnostics</a:t>
            </a:r>
            <a:endParaRPr lang="en-US" dirty="0" smtClean="0">
              <a:solidFill>
                <a:schemeClr val="accent4">
                  <a:lumMod val="75000"/>
                </a:schemeClr>
              </a:solidFill>
            </a:endParaRPr>
          </a:p>
          <a:p>
            <a:r>
              <a:rPr lang="en-US" dirty="0" smtClean="0">
                <a:solidFill>
                  <a:schemeClr val="accent3">
                    <a:lumMod val="75000"/>
                  </a:schemeClr>
                </a:solidFill>
              </a:rPr>
              <a:t>Genome analyses provide a springboard for understanding </a:t>
            </a:r>
            <a:r>
              <a:rPr lang="en-US" dirty="0" smtClean="0">
                <a:solidFill>
                  <a:schemeClr val="accent3">
                    <a:lumMod val="75000"/>
                  </a:schemeClr>
                </a:solidFill>
              </a:rPr>
              <a:t>(and engineering) the </a:t>
            </a:r>
            <a:r>
              <a:rPr lang="en-US" dirty="0" smtClean="0">
                <a:solidFill>
                  <a:schemeClr val="accent3">
                    <a:lumMod val="75000"/>
                  </a:schemeClr>
                </a:solidFill>
              </a:rPr>
              <a:t>biology of pathogens</a:t>
            </a:r>
            <a:endParaRPr lang="en-US" dirty="0">
              <a:solidFill>
                <a:schemeClr val="accent3">
                  <a:lumMod val="75000"/>
                </a:schemeClr>
              </a:solidFill>
            </a:endParaRPr>
          </a:p>
        </p:txBody>
      </p:sp>
    </p:spTree>
    <p:extLst>
      <p:ext uri="{BB962C8B-B14F-4D97-AF65-F5344CB8AC3E}">
        <p14:creationId xmlns:p14="http://schemas.microsoft.com/office/powerpoint/2010/main" val="19489451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4294967295"/>
          </p:nvPr>
        </p:nvSpPr>
        <p:spPr>
          <a:xfrm>
            <a:off x="797442" y="1163782"/>
            <a:ext cx="7596938" cy="5512538"/>
          </a:xfrm>
          <a:prstGeom prst="rect">
            <a:avLst/>
          </a:prstGeom>
        </p:spPr>
        <p:txBody>
          <a:bodyPr numCol="3">
            <a:noAutofit/>
          </a:bodyPr>
          <a:lstStyle/>
          <a:p>
            <a:r>
              <a:rPr lang="en-US" sz="1100" b="1" dirty="0" smtClean="0"/>
              <a:t>JHI </a:t>
            </a:r>
            <a:r>
              <a:rPr lang="en-US" sz="1100" b="1" i="1" dirty="0" err="1" smtClean="0"/>
              <a:t>Dickeya</a:t>
            </a:r>
            <a:endParaRPr lang="en-US" sz="1100" b="1" i="1" dirty="0" smtClean="0"/>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8D8D"/>
                </a:solidFill>
              </a:rPr>
              <a:t>Sonia </a:t>
            </a:r>
            <a:r>
              <a:rPr lang="en-US" sz="1100" dirty="0" err="1" smtClean="0">
                <a:solidFill>
                  <a:srgbClr val="008D8D"/>
                </a:solidFill>
              </a:rPr>
              <a:t>Humphris</a:t>
            </a:r>
            <a:endParaRPr lang="en-US" sz="1100" dirty="0" smtClean="0">
              <a:solidFill>
                <a:srgbClr val="008D8D"/>
              </a:solidFill>
            </a:endParaRPr>
          </a:p>
          <a:p>
            <a:pPr lvl="1"/>
            <a:r>
              <a:rPr lang="en-US" sz="1100" dirty="0" smtClean="0"/>
              <a:t>Emma Campbell</a:t>
            </a:r>
          </a:p>
          <a:p>
            <a:pPr lvl="1"/>
            <a:r>
              <a:rPr lang="en-US" sz="1100" dirty="0" smtClean="0"/>
              <a:t>Ashley </a:t>
            </a:r>
            <a:r>
              <a:rPr lang="en-US" sz="1100" dirty="0" err="1" smtClean="0"/>
              <a:t>Boath</a:t>
            </a:r>
            <a:endParaRPr lang="en-US" sz="1100" dirty="0" smtClean="0"/>
          </a:p>
          <a:p>
            <a:pPr lvl="1"/>
            <a:r>
              <a:rPr lang="en-US" sz="1100" dirty="0" smtClean="0"/>
              <a:t>Anne-Laure </a:t>
            </a:r>
            <a:r>
              <a:rPr lang="en-US" sz="1100" dirty="0" err="1" smtClean="0"/>
              <a:t>Lucquet</a:t>
            </a:r>
            <a:endParaRPr lang="en-US" sz="1100" dirty="0" smtClean="0"/>
          </a:p>
          <a:p>
            <a:r>
              <a:rPr lang="en-US" sz="1100" b="1" dirty="0" smtClean="0"/>
              <a:t>Edinburgh </a:t>
            </a:r>
            <a:r>
              <a:rPr lang="en-US" sz="1100" b="1" i="1" dirty="0" err="1" smtClean="0"/>
              <a:t>Dickeya</a:t>
            </a:r>
            <a:endParaRPr lang="en-US" sz="1100" b="1" i="1" dirty="0" smtClean="0"/>
          </a:p>
          <a:p>
            <a:pPr lvl="1"/>
            <a:r>
              <a:rPr lang="en-US" sz="1100" dirty="0" smtClean="0">
                <a:solidFill>
                  <a:srgbClr val="008D8D"/>
                </a:solidFill>
              </a:rPr>
              <a:t>Ian Simpson</a:t>
            </a:r>
          </a:p>
          <a:p>
            <a:r>
              <a:rPr lang="en-US" sz="1100" b="1" dirty="0" smtClean="0"/>
              <a:t>Oxford </a:t>
            </a:r>
            <a:r>
              <a:rPr lang="en-US" sz="1100" b="1" i="1" dirty="0" err="1" smtClean="0"/>
              <a:t>Dickeya</a:t>
            </a:r>
            <a:endParaRPr lang="en-US" sz="1100" b="1" i="1" dirty="0" smtClean="0"/>
          </a:p>
          <a:p>
            <a:pPr lvl="1"/>
            <a:r>
              <a:rPr lang="en-US" sz="1100" dirty="0" smtClean="0">
                <a:solidFill>
                  <a:srgbClr val="008D8D"/>
                </a:solidFill>
              </a:rPr>
              <a:t>Gail Preston</a:t>
            </a:r>
          </a:p>
          <a:p>
            <a:pPr lvl="1"/>
            <a:r>
              <a:rPr lang="en-US" sz="1100" dirty="0" err="1" smtClean="0"/>
              <a:t>Souvik</a:t>
            </a:r>
            <a:r>
              <a:rPr lang="en-US" sz="1100" dirty="0" smtClean="0"/>
              <a:t> </a:t>
            </a:r>
            <a:r>
              <a:rPr lang="en-US" sz="1100" dirty="0" err="1" smtClean="0"/>
              <a:t>Kusari</a:t>
            </a:r>
            <a:endParaRPr lang="en-US" sz="1100" dirty="0"/>
          </a:p>
          <a:p>
            <a:r>
              <a:rPr lang="en-US" sz="1100" b="1" dirty="0" err="1"/>
              <a:t>Fera</a:t>
            </a:r>
            <a:r>
              <a:rPr lang="en-US" sz="1100" b="1" dirty="0"/>
              <a:t> </a:t>
            </a:r>
            <a:r>
              <a:rPr lang="en-US" sz="1100" b="1" i="1" dirty="0" err="1"/>
              <a:t>Dickeya</a:t>
            </a:r>
            <a:endParaRPr lang="en-US" sz="1100" b="1" i="1" dirty="0"/>
          </a:p>
          <a:p>
            <a:pPr lvl="1"/>
            <a:r>
              <a:rPr lang="en-US" sz="1100" dirty="0">
                <a:solidFill>
                  <a:srgbClr val="008D8D"/>
                </a:solidFill>
              </a:rPr>
              <a:t>Neil Parkinson</a:t>
            </a:r>
          </a:p>
          <a:p>
            <a:pPr lvl="1"/>
            <a:r>
              <a:rPr lang="en-US" sz="1100" dirty="0"/>
              <a:t>John </a:t>
            </a:r>
            <a:r>
              <a:rPr lang="en-US" sz="1100" dirty="0" err="1"/>
              <a:t>Elphinstone</a:t>
            </a:r>
            <a:endParaRPr lang="en-US" sz="1100" dirty="0"/>
          </a:p>
          <a:p>
            <a:r>
              <a:rPr lang="en-US" sz="1100" b="1" dirty="0"/>
              <a:t>SASA </a:t>
            </a:r>
            <a:r>
              <a:rPr lang="en-US" sz="1100" b="1" dirty="0" err="1"/>
              <a:t>Dickeya</a:t>
            </a:r>
            <a:endParaRPr lang="en-US" sz="1100" b="1" dirty="0"/>
          </a:p>
          <a:p>
            <a:pPr lvl="1"/>
            <a:r>
              <a:rPr lang="en-US" sz="1100" dirty="0">
                <a:solidFill>
                  <a:srgbClr val="008D8D"/>
                </a:solidFill>
              </a:rPr>
              <a:t>Gerry </a:t>
            </a:r>
            <a:r>
              <a:rPr lang="en-US" sz="1100" dirty="0" smtClean="0">
                <a:solidFill>
                  <a:srgbClr val="008D8D"/>
                </a:solidFill>
              </a:rPr>
              <a:t>Saddler</a:t>
            </a:r>
          </a:p>
          <a:p>
            <a:pPr lvl="1"/>
            <a:r>
              <a:rPr lang="en-US" sz="1100" dirty="0" smtClean="0"/>
              <a:t>Vince Mulholland</a:t>
            </a:r>
            <a:endParaRPr lang="en-US" sz="1100" dirty="0"/>
          </a:p>
          <a:p>
            <a:r>
              <a:rPr lang="en-US" sz="1100" b="1" dirty="0" smtClean="0"/>
              <a:t>ILVO </a:t>
            </a:r>
            <a:r>
              <a:rPr lang="en-US" sz="1100" b="1" i="1" dirty="0" err="1"/>
              <a:t>Dickeya</a:t>
            </a:r>
            <a:endParaRPr lang="en-US" sz="1100" b="1" i="1" dirty="0"/>
          </a:p>
          <a:p>
            <a:pPr lvl="1"/>
            <a:r>
              <a:rPr lang="en-US" sz="1100" dirty="0">
                <a:solidFill>
                  <a:srgbClr val="008D8D"/>
                </a:solidFill>
              </a:rPr>
              <a:t>Steve </a:t>
            </a:r>
            <a:r>
              <a:rPr lang="en-US" sz="1100" dirty="0" err="1">
                <a:solidFill>
                  <a:srgbClr val="008D8D"/>
                </a:solidFill>
              </a:rPr>
              <a:t>Baeyen</a:t>
            </a:r>
            <a:endParaRPr lang="en-US" sz="1100" dirty="0">
              <a:solidFill>
                <a:srgbClr val="008D8D"/>
              </a:solidFill>
            </a:endParaRPr>
          </a:p>
          <a:p>
            <a:pPr lvl="1"/>
            <a:r>
              <a:rPr lang="en-US" sz="1100" dirty="0"/>
              <a:t>Johan Van </a:t>
            </a:r>
            <a:r>
              <a:rPr lang="en-US" sz="1100" dirty="0" err="1"/>
              <a:t>Vaerenbergh</a:t>
            </a:r>
            <a:endParaRPr lang="en-US" sz="1100" dirty="0"/>
          </a:p>
          <a:p>
            <a:pPr lvl="1"/>
            <a:r>
              <a:rPr lang="en-US" sz="1100" dirty="0"/>
              <a:t>Martine </a:t>
            </a:r>
            <a:r>
              <a:rPr lang="en-US" sz="1100" dirty="0" err="1" smtClean="0"/>
              <a:t>Maes</a:t>
            </a:r>
            <a:endParaRPr lang="en-US" sz="1100" dirty="0" smtClean="0"/>
          </a:p>
          <a:p>
            <a:r>
              <a:rPr lang="en-US" sz="1100" b="1" dirty="0" err="1" smtClean="0"/>
              <a:t>Wageningen</a:t>
            </a:r>
            <a:r>
              <a:rPr lang="en-US" sz="1100" b="1" dirty="0" smtClean="0"/>
              <a:t> </a:t>
            </a:r>
            <a:r>
              <a:rPr lang="en-US" sz="1100" b="1" i="1" dirty="0" err="1" smtClean="0"/>
              <a:t>Dickeya</a:t>
            </a:r>
            <a:endParaRPr lang="en-US" sz="1100" b="1" i="1" dirty="0" smtClean="0"/>
          </a:p>
          <a:p>
            <a:pPr lvl="1"/>
            <a:r>
              <a:rPr lang="en-US" sz="1100" dirty="0" smtClean="0">
                <a:solidFill>
                  <a:srgbClr val="008D8D"/>
                </a:solidFill>
              </a:rPr>
              <a:t>Jan van der </a:t>
            </a:r>
            <a:r>
              <a:rPr lang="en-US" sz="1100" dirty="0" smtClean="0">
                <a:solidFill>
                  <a:srgbClr val="008D8D"/>
                </a:solidFill>
              </a:rPr>
              <a:t>Wolf</a:t>
            </a:r>
            <a:endParaRPr lang="en-US" sz="1100" dirty="0" smtClean="0">
              <a:solidFill>
                <a:srgbClr val="008D8D"/>
              </a:solidFill>
            </a:endParaRPr>
          </a:p>
          <a:p>
            <a:r>
              <a:rPr lang="en-US" sz="1100" b="1" dirty="0" smtClean="0"/>
              <a:t>JHI </a:t>
            </a:r>
            <a:r>
              <a:rPr lang="en-US" sz="1100" b="1" dirty="0"/>
              <a:t>Bioinformatics</a:t>
            </a:r>
          </a:p>
          <a:p>
            <a:pPr lvl="1"/>
            <a:r>
              <a:rPr lang="en-US" sz="1100" dirty="0">
                <a:solidFill>
                  <a:srgbClr val="008D8D"/>
                </a:solidFill>
              </a:rPr>
              <a:t>Peter </a:t>
            </a:r>
            <a:r>
              <a:rPr lang="en-US" sz="1100" dirty="0" smtClean="0">
                <a:solidFill>
                  <a:srgbClr val="008D8D"/>
                </a:solidFill>
              </a:rPr>
              <a:t>Cock</a:t>
            </a:r>
          </a:p>
          <a:p>
            <a:pPr lvl="1"/>
            <a:r>
              <a:rPr lang="en-US" sz="1100" dirty="0" smtClean="0">
                <a:solidFill>
                  <a:schemeClr val="accent5">
                    <a:lumMod val="75000"/>
                  </a:schemeClr>
                </a:solidFill>
              </a:rPr>
              <a:t>Sue Jones</a:t>
            </a:r>
            <a:endParaRPr lang="en-US" sz="1100" dirty="0" smtClean="0">
              <a:solidFill>
                <a:schemeClr val="accent5">
                  <a:lumMod val="75000"/>
                </a:schemeClr>
              </a:solidFill>
            </a:endParaRPr>
          </a:p>
          <a:p>
            <a:pPr lvl="1"/>
            <a:r>
              <a:rPr lang="en-US" sz="1100" dirty="0" smtClean="0"/>
              <a:t>Linda Milne</a:t>
            </a:r>
          </a:p>
          <a:p>
            <a:pPr lvl="1"/>
            <a:r>
              <a:rPr lang="en-US" sz="1100" dirty="0" smtClean="0"/>
              <a:t>Iain Milne</a:t>
            </a:r>
            <a:endParaRPr lang="en-US" sz="1100" dirty="0" smtClean="0"/>
          </a:p>
          <a:p>
            <a:r>
              <a:rPr lang="en-US" sz="1100" b="1" dirty="0" smtClean="0"/>
              <a:t>JHI </a:t>
            </a:r>
            <a:r>
              <a:rPr lang="en-US" sz="1100" b="1" i="1" dirty="0" smtClean="0"/>
              <a:t>E. coli</a:t>
            </a:r>
          </a:p>
          <a:p>
            <a:pPr lvl="1"/>
            <a:r>
              <a:rPr lang="en-US" sz="1100" dirty="0" smtClean="0">
                <a:solidFill>
                  <a:srgbClr val="008D8D"/>
                </a:solidFill>
              </a:rPr>
              <a:t>Nicola </a:t>
            </a:r>
            <a:r>
              <a:rPr lang="en-US" sz="1100" dirty="0" smtClean="0">
                <a:solidFill>
                  <a:srgbClr val="008D8D"/>
                </a:solidFill>
              </a:rPr>
              <a:t>Holden</a:t>
            </a:r>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0000"/>
                </a:solidFill>
              </a:rPr>
              <a:t>Ashleigh Holmes</a:t>
            </a:r>
          </a:p>
          <a:p>
            <a:r>
              <a:rPr lang="en-US" sz="1100" b="1" dirty="0" smtClean="0"/>
              <a:t>Muenster </a:t>
            </a:r>
            <a:r>
              <a:rPr lang="en-US" sz="1100" b="1" i="1" dirty="0" smtClean="0"/>
              <a:t>E. coli</a:t>
            </a:r>
          </a:p>
          <a:p>
            <a:pPr lvl="1"/>
            <a:r>
              <a:rPr lang="en-US" sz="1100" dirty="0" err="1" smtClean="0">
                <a:solidFill>
                  <a:srgbClr val="31859C"/>
                </a:solidFill>
              </a:rPr>
              <a:t>Helge</a:t>
            </a:r>
            <a:r>
              <a:rPr lang="en-US" sz="1100" dirty="0" smtClean="0">
                <a:solidFill>
                  <a:srgbClr val="31859C"/>
                </a:solidFill>
              </a:rPr>
              <a:t> </a:t>
            </a:r>
            <a:r>
              <a:rPr lang="en-US" sz="1100" dirty="0" err="1" smtClean="0">
                <a:solidFill>
                  <a:srgbClr val="31859C"/>
                </a:solidFill>
              </a:rPr>
              <a:t>Karch</a:t>
            </a:r>
            <a:endParaRPr lang="en-US" sz="1100" dirty="0">
              <a:solidFill>
                <a:srgbClr val="31859C"/>
              </a:solidFill>
            </a:endParaRPr>
          </a:p>
          <a:p>
            <a:pPr lvl="1"/>
            <a:r>
              <a:rPr lang="en-US" sz="1100" dirty="0" smtClean="0"/>
              <a:t>Martina </a:t>
            </a:r>
            <a:r>
              <a:rPr lang="en-US" sz="1100" dirty="0" err="1" smtClean="0"/>
              <a:t>Bielaszewska</a:t>
            </a:r>
            <a:endParaRPr lang="en-US" sz="1100" dirty="0" smtClean="0"/>
          </a:p>
          <a:p>
            <a:r>
              <a:rPr lang="en-US" sz="1100" b="1" dirty="0"/>
              <a:t>TSL Potato</a:t>
            </a:r>
          </a:p>
          <a:p>
            <a:pPr lvl="1"/>
            <a:r>
              <a:rPr lang="en-US" sz="1100" dirty="0" smtClean="0">
                <a:solidFill>
                  <a:srgbClr val="31859C"/>
                </a:solidFill>
              </a:rPr>
              <a:t>Dan MacLean</a:t>
            </a:r>
          </a:p>
          <a:p>
            <a:pPr lvl="1"/>
            <a:r>
              <a:rPr lang="en-US" sz="1100" dirty="0" smtClean="0"/>
              <a:t>Graham </a:t>
            </a:r>
            <a:r>
              <a:rPr lang="en-US" sz="1100" dirty="0" err="1"/>
              <a:t>Etherington</a:t>
            </a:r>
            <a:endParaRPr lang="en-US" sz="1100" dirty="0"/>
          </a:p>
          <a:p>
            <a:r>
              <a:rPr lang="en-US" sz="1100" b="1" dirty="0" err="1" smtClean="0"/>
              <a:t>Sci</a:t>
            </a:r>
            <a:r>
              <a:rPr lang="en-US" sz="1100" b="1" dirty="0" smtClean="0"/>
              <a:t>/Art</a:t>
            </a:r>
          </a:p>
          <a:p>
            <a:pPr lvl="1"/>
            <a:r>
              <a:rPr lang="en-US" sz="1100" dirty="0" smtClean="0">
                <a:solidFill>
                  <a:schemeClr val="accent5">
                    <a:lumMod val="75000"/>
                  </a:schemeClr>
                </a:solidFill>
              </a:rPr>
              <a:t>Ian </a:t>
            </a:r>
            <a:r>
              <a:rPr lang="en-US" sz="1100" dirty="0" err="1" smtClean="0">
                <a:solidFill>
                  <a:schemeClr val="accent5">
                    <a:lumMod val="75000"/>
                  </a:schemeClr>
                </a:solidFill>
              </a:rPr>
              <a:t>Toth</a:t>
            </a:r>
            <a:endParaRPr lang="en-US" sz="1100" dirty="0" smtClean="0">
              <a:solidFill>
                <a:schemeClr val="accent5">
                  <a:lumMod val="75000"/>
                </a:schemeClr>
              </a:solidFill>
            </a:endParaRPr>
          </a:p>
          <a:p>
            <a:pPr lvl="1"/>
            <a:r>
              <a:rPr lang="en-US" sz="1100" dirty="0" smtClean="0">
                <a:solidFill>
                  <a:srgbClr val="008D8D"/>
                </a:solidFill>
              </a:rPr>
              <a:t>Elaine </a:t>
            </a:r>
            <a:r>
              <a:rPr lang="en-US" sz="1100" dirty="0" err="1" smtClean="0">
                <a:solidFill>
                  <a:srgbClr val="008D8D"/>
                </a:solidFill>
              </a:rPr>
              <a:t>Shemilt</a:t>
            </a:r>
            <a:endParaRPr lang="en-US" sz="1100" dirty="0" smtClean="0">
              <a:solidFill>
                <a:srgbClr val="008D8D"/>
              </a:solidFill>
            </a:endParaRPr>
          </a:p>
          <a:p>
            <a:pPr lvl="1"/>
            <a:r>
              <a:rPr lang="en-US" sz="1100" dirty="0" smtClean="0"/>
              <a:t>Genevieve Murphy</a:t>
            </a:r>
          </a:p>
          <a:p>
            <a:pPr lvl="1"/>
            <a:r>
              <a:rPr lang="en-US" sz="1100" dirty="0" smtClean="0"/>
              <a:t>Danny Hill</a:t>
            </a:r>
          </a:p>
          <a:p>
            <a:pPr lvl="1"/>
            <a:r>
              <a:rPr lang="en-US" sz="1100" dirty="0" smtClean="0"/>
              <a:t>Michel </a:t>
            </a:r>
            <a:r>
              <a:rPr lang="en-US" sz="1100" dirty="0" err="1" smtClean="0"/>
              <a:t>Perombelon</a:t>
            </a:r>
            <a:endParaRPr lang="en-US" sz="1100" dirty="0" smtClean="0"/>
          </a:p>
          <a:p>
            <a:r>
              <a:rPr lang="en-US" sz="1100" b="1" dirty="0" smtClean="0"/>
              <a:t>Aberdeen </a:t>
            </a:r>
            <a:r>
              <a:rPr lang="en-US" sz="1100" b="1" i="1" dirty="0" smtClean="0"/>
              <a:t>Campylobacter</a:t>
            </a:r>
          </a:p>
          <a:p>
            <a:pPr lvl="1"/>
            <a:r>
              <a:rPr lang="en-US" sz="1100" dirty="0" smtClean="0">
                <a:solidFill>
                  <a:srgbClr val="008D8D"/>
                </a:solidFill>
              </a:rPr>
              <a:t>Ken Forbes</a:t>
            </a:r>
          </a:p>
          <a:p>
            <a:pPr lvl="1"/>
            <a:r>
              <a:rPr lang="en-US" sz="1100" dirty="0" err="1" smtClean="0">
                <a:solidFill>
                  <a:srgbClr val="008D8D"/>
                </a:solidFill>
              </a:rPr>
              <a:t>Norval</a:t>
            </a:r>
            <a:r>
              <a:rPr lang="en-US" sz="1100" dirty="0" smtClean="0">
                <a:solidFill>
                  <a:srgbClr val="008D8D"/>
                </a:solidFill>
              </a:rPr>
              <a:t> Strachan</a:t>
            </a:r>
          </a:p>
          <a:p>
            <a:r>
              <a:rPr lang="en-US" sz="1100" b="1" dirty="0" smtClean="0"/>
              <a:t>JHI </a:t>
            </a:r>
            <a:r>
              <a:rPr lang="en-US" sz="1100" b="1" i="1" dirty="0" err="1" smtClean="0"/>
              <a:t>Phytophthora</a:t>
            </a:r>
            <a:endParaRPr lang="en-US" sz="1100" b="1" i="1" dirty="0" smtClean="0"/>
          </a:p>
          <a:p>
            <a:pPr lvl="1"/>
            <a:r>
              <a:rPr lang="en-US" sz="1100" dirty="0" smtClean="0">
                <a:solidFill>
                  <a:srgbClr val="31859C"/>
                </a:solidFill>
              </a:rPr>
              <a:t>Paul </a:t>
            </a:r>
            <a:r>
              <a:rPr lang="en-US" sz="1100" dirty="0" smtClean="0">
                <a:solidFill>
                  <a:srgbClr val="31859C"/>
                </a:solidFill>
              </a:rPr>
              <a:t>Birch</a:t>
            </a:r>
          </a:p>
          <a:p>
            <a:pPr lvl="1"/>
            <a:r>
              <a:rPr lang="en-US" sz="1100" dirty="0" smtClean="0">
                <a:solidFill>
                  <a:srgbClr val="31859C"/>
                </a:solidFill>
              </a:rPr>
              <a:t>Steve </a:t>
            </a:r>
            <a:r>
              <a:rPr lang="en-US" sz="1100" dirty="0" err="1" smtClean="0">
                <a:solidFill>
                  <a:srgbClr val="31859C"/>
                </a:solidFill>
              </a:rPr>
              <a:t>Whisson</a:t>
            </a:r>
            <a:endParaRPr lang="en-US" sz="1100" dirty="0" smtClean="0">
              <a:solidFill>
                <a:srgbClr val="31859C"/>
              </a:solidFill>
            </a:endParaRPr>
          </a:p>
          <a:p>
            <a:pPr lvl="1"/>
            <a:r>
              <a:rPr lang="en-US" sz="1100" dirty="0" smtClean="0">
                <a:solidFill>
                  <a:srgbClr val="31859C"/>
                </a:solidFill>
              </a:rPr>
              <a:t>David Cooke</a:t>
            </a:r>
            <a:endParaRPr lang="en-US" sz="1100" dirty="0" smtClean="0">
              <a:solidFill>
                <a:srgbClr val="31859C"/>
              </a:solidFill>
            </a:endParaRPr>
          </a:p>
          <a:p>
            <a:pPr lvl="1"/>
            <a:r>
              <a:rPr lang="en-US" sz="1100" dirty="0" smtClean="0"/>
              <a:t>Miles Armstrong</a:t>
            </a:r>
          </a:p>
          <a:p>
            <a:pPr lvl="1"/>
            <a:r>
              <a:rPr lang="en-US" sz="1100" dirty="0" smtClean="0"/>
              <a:t>Eleanor Gilroy</a:t>
            </a:r>
            <a:endParaRPr lang="en-US" sz="1100" dirty="0" smtClean="0"/>
          </a:p>
          <a:p>
            <a:pPr lvl="1"/>
            <a:r>
              <a:rPr lang="en-US" sz="1100" dirty="0" smtClean="0"/>
              <a:t>Hazel </a:t>
            </a:r>
            <a:r>
              <a:rPr lang="en-US" sz="1100" dirty="0" err="1" smtClean="0"/>
              <a:t>Mclellan</a:t>
            </a:r>
            <a:endParaRPr lang="en-US" sz="1100" dirty="0" smtClean="0"/>
          </a:p>
          <a:p>
            <a:pPr lvl="1"/>
            <a:r>
              <a:rPr lang="en-US" sz="1100" dirty="0" smtClean="0"/>
              <a:t>Julie Squires</a:t>
            </a:r>
          </a:p>
          <a:p>
            <a:pPr lvl="1"/>
            <a:r>
              <a:rPr lang="en-US" sz="1100" dirty="0" smtClean="0"/>
              <a:t>Susan Breen</a:t>
            </a:r>
          </a:p>
          <a:p>
            <a:r>
              <a:rPr lang="en-US" sz="1100" b="1" dirty="0" smtClean="0"/>
              <a:t>Warwick </a:t>
            </a:r>
            <a:r>
              <a:rPr lang="en-US" sz="1100" b="1" i="1" dirty="0" err="1" smtClean="0"/>
              <a:t>Phytophthora</a:t>
            </a:r>
            <a:endParaRPr lang="en-US" sz="1100" b="1" i="1" dirty="0" smtClean="0"/>
          </a:p>
          <a:p>
            <a:pPr lvl="1"/>
            <a:r>
              <a:rPr lang="en-US" sz="1100" dirty="0" smtClean="0">
                <a:solidFill>
                  <a:srgbClr val="31859C"/>
                </a:solidFill>
              </a:rPr>
              <a:t>Jim </a:t>
            </a:r>
            <a:r>
              <a:rPr lang="en-US" sz="1100" dirty="0" err="1" smtClean="0">
                <a:solidFill>
                  <a:srgbClr val="31859C"/>
                </a:solidFill>
              </a:rPr>
              <a:t>Beynon</a:t>
            </a:r>
            <a:endParaRPr lang="en-US" sz="1100" dirty="0" smtClean="0">
              <a:solidFill>
                <a:srgbClr val="31859C"/>
              </a:solidFill>
            </a:endParaRPr>
          </a:p>
          <a:p>
            <a:pPr lvl="1"/>
            <a:r>
              <a:rPr lang="en-US" sz="1100" dirty="0" smtClean="0"/>
              <a:t>Laura Baxter</a:t>
            </a:r>
          </a:p>
          <a:p>
            <a:pPr lvl="1"/>
            <a:r>
              <a:rPr lang="en-US" sz="1100" dirty="0" smtClean="0"/>
              <a:t>Rachel </a:t>
            </a:r>
            <a:r>
              <a:rPr lang="en-US" sz="1100" dirty="0" err="1" smtClean="0"/>
              <a:t>Clewes</a:t>
            </a:r>
            <a:endParaRPr lang="en-US" sz="1100" dirty="0"/>
          </a:p>
          <a:p>
            <a:pPr lvl="1"/>
            <a:r>
              <a:rPr lang="en-US" sz="1100" dirty="0" smtClean="0"/>
              <a:t>Jens Steinbrenner</a:t>
            </a:r>
          </a:p>
          <a:p>
            <a:pPr lvl="1"/>
            <a:r>
              <a:rPr lang="en-US" sz="1100" dirty="0" smtClean="0"/>
              <a:t>Daniel Tome</a:t>
            </a:r>
          </a:p>
          <a:p>
            <a:r>
              <a:rPr lang="en-US" sz="1100" b="1" dirty="0" smtClean="0"/>
              <a:t>JHI </a:t>
            </a:r>
            <a:r>
              <a:rPr lang="en-US" sz="1100" b="1" dirty="0" smtClean="0"/>
              <a:t>Potato</a:t>
            </a:r>
          </a:p>
          <a:p>
            <a:pPr lvl="1"/>
            <a:r>
              <a:rPr lang="en-US" sz="1100" dirty="0" smtClean="0">
                <a:solidFill>
                  <a:srgbClr val="31859C"/>
                </a:solidFill>
              </a:rPr>
              <a:t>Ingo Hein</a:t>
            </a:r>
          </a:p>
          <a:p>
            <a:pPr lvl="1"/>
            <a:r>
              <a:rPr lang="en-US" sz="1100" dirty="0" smtClean="0"/>
              <a:t>Florian </a:t>
            </a:r>
            <a:r>
              <a:rPr lang="en-US" sz="1100" dirty="0" err="1" smtClean="0"/>
              <a:t>Jupe</a:t>
            </a:r>
            <a:endParaRPr lang="en-US" sz="1100" dirty="0" smtClean="0"/>
          </a:p>
          <a:p>
            <a:r>
              <a:rPr lang="en-US" sz="1100" b="1" dirty="0" smtClean="0"/>
              <a:t>TSL Potato</a:t>
            </a:r>
            <a:endParaRPr lang="en-US" sz="1100" b="1" dirty="0" smtClean="0"/>
          </a:p>
          <a:p>
            <a:pPr lvl="1"/>
            <a:r>
              <a:rPr lang="en-US" sz="1100" dirty="0" smtClean="0">
                <a:solidFill>
                  <a:schemeClr val="accent5">
                    <a:lumMod val="75000"/>
                  </a:schemeClr>
                </a:solidFill>
              </a:rPr>
              <a:t>Dan MacLean</a:t>
            </a:r>
          </a:p>
          <a:p>
            <a:pPr lvl="1"/>
            <a:r>
              <a:rPr lang="en-US" sz="1100" dirty="0" smtClean="0"/>
              <a:t>Graham </a:t>
            </a:r>
            <a:r>
              <a:rPr lang="en-US" sz="1100" dirty="0" err="1" smtClean="0"/>
              <a:t>Etherington</a:t>
            </a:r>
            <a:endParaRPr lang="en-US" sz="1100" dirty="0" smtClean="0"/>
          </a:p>
          <a:p>
            <a:r>
              <a:rPr lang="en-US" sz="1100" b="1" dirty="0" smtClean="0"/>
              <a:t>JHI </a:t>
            </a:r>
            <a:r>
              <a:rPr lang="en-US" sz="1100" b="1" i="1" dirty="0" err="1" smtClean="0"/>
              <a:t>Pectobacterium</a:t>
            </a:r>
            <a:endParaRPr lang="en-US" sz="1100" b="1" i="1" dirty="0" smtClean="0"/>
          </a:p>
          <a:p>
            <a:pPr lvl="1"/>
            <a:r>
              <a:rPr lang="en-US" sz="1100" dirty="0" smtClean="0">
                <a:solidFill>
                  <a:srgbClr val="31859C"/>
                </a:solidFill>
              </a:rPr>
              <a:t>Ian </a:t>
            </a:r>
            <a:r>
              <a:rPr lang="en-US" sz="1100" dirty="0" err="1" smtClean="0">
                <a:solidFill>
                  <a:srgbClr val="31859C"/>
                </a:solidFill>
              </a:rPr>
              <a:t>Toth</a:t>
            </a:r>
            <a:endParaRPr lang="en-US" sz="1100" dirty="0" smtClean="0">
              <a:solidFill>
                <a:srgbClr val="31859C"/>
              </a:solidFill>
            </a:endParaRPr>
          </a:p>
          <a:p>
            <a:pPr lvl="1"/>
            <a:r>
              <a:rPr lang="en-US" sz="1100" dirty="0" smtClean="0">
                <a:solidFill>
                  <a:srgbClr val="31859C"/>
                </a:solidFill>
              </a:rPr>
              <a:t>Paul Birch</a:t>
            </a:r>
          </a:p>
          <a:p>
            <a:pPr lvl="1"/>
            <a:r>
              <a:rPr lang="en-US" sz="1100" dirty="0" smtClean="0"/>
              <a:t>Kenny Bell</a:t>
            </a:r>
          </a:p>
          <a:p>
            <a:pPr lvl="1"/>
            <a:r>
              <a:rPr lang="en-US" sz="1100" dirty="0" smtClean="0"/>
              <a:t>Beth Hyman</a:t>
            </a:r>
          </a:p>
          <a:p>
            <a:pPr lvl="1"/>
            <a:r>
              <a:rPr lang="en-US" sz="1100" dirty="0" smtClean="0"/>
              <a:t>Maria </a:t>
            </a:r>
            <a:r>
              <a:rPr lang="en-US" sz="1100" dirty="0" err="1" smtClean="0"/>
              <a:t>Holeva</a:t>
            </a:r>
            <a:endParaRPr lang="en-US" sz="1100" dirty="0" smtClean="0"/>
          </a:p>
          <a:p>
            <a:r>
              <a:rPr lang="en-US" sz="1100" b="1" dirty="0" smtClean="0"/>
              <a:t>Sanger </a:t>
            </a:r>
            <a:r>
              <a:rPr lang="en-US" sz="1100" b="1" i="1" dirty="0" err="1" smtClean="0"/>
              <a:t>Pectobacterium</a:t>
            </a:r>
            <a:endParaRPr lang="en-US" sz="1100" b="1" i="1" dirty="0" smtClean="0"/>
          </a:p>
          <a:p>
            <a:pPr lvl="1"/>
            <a:r>
              <a:rPr lang="en-US" sz="1100" dirty="0" smtClean="0">
                <a:solidFill>
                  <a:schemeClr val="accent5">
                    <a:lumMod val="75000"/>
                  </a:schemeClr>
                </a:solidFill>
              </a:rPr>
              <a:t>Julian </a:t>
            </a:r>
            <a:r>
              <a:rPr lang="en-US" sz="1100" dirty="0" err="1" smtClean="0">
                <a:solidFill>
                  <a:schemeClr val="accent5">
                    <a:lumMod val="75000"/>
                  </a:schemeClr>
                </a:solidFill>
              </a:rPr>
              <a:t>Parkhill</a:t>
            </a:r>
            <a:endParaRPr lang="en-US" sz="1100" dirty="0" smtClean="0">
              <a:solidFill>
                <a:schemeClr val="accent5">
                  <a:lumMod val="75000"/>
                </a:schemeClr>
              </a:solidFill>
            </a:endParaRPr>
          </a:p>
          <a:p>
            <a:pPr lvl="1"/>
            <a:r>
              <a:rPr lang="en-US" sz="1100" dirty="0" smtClean="0"/>
              <a:t>Mo </a:t>
            </a:r>
            <a:r>
              <a:rPr lang="en-US" sz="1100" dirty="0" err="1" smtClean="0"/>
              <a:t>Sebaihia</a:t>
            </a:r>
            <a:endParaRPr lang="en-US" sz="1100" dirty="0" smtClean="0"/>
          </a:p>
          <a:p>
            <a:pPr lvl="1"/>
            <a:r>
              <a:rPr lang="en-US" sz="1100" dirty="0" smtClean="0"/>
              <a:t>Matt Holden</a:t>
            </a:r>
          </a:p>
          <a:p>
            <a:pPr lvl="1"/>
            <a:r>
              <a:rPr lang="en-US" sz="1100" dirty="0" smtClean="0"/>
              <a:t>Steve Bentley</a:t>
            </a:r>
          </a:p>
          <a:p>
            <a:pPr lvl="1"/>
            <a:r>
              <a:rPr lang="en-US" sz="1100" dirty="0" err="1" smtClean="0"/>
              <a:t>Nich</a:t>
            </a:r>
            <a:r>
              <a:rPr lang="en-US" sz="1100" dirty="0" smtClean="0"/>
              <a:t> Thomson</a:t>
            </a:r>
          </a:p>
          <a:p>
            <a:pPr marL="0" indent="0">
              <a:buNone/>
            </a:pPr>
            <a:r>
              <a:rPr lang="en-US" sz="1900" b="1" dirty="0" smtClean="0">
                <a:solidFill>
                  <a:schemeClr val="accent4">
                    <a:lumMod val="75000"/>
                  </a:schemeClr>
                </a:solidFill>
              </a:rPr>
              <a:t>AND MANY MORE…</a:t>
            </a:r>
            <a:endParaRPr lang="en-US" sz="1900" b="1" dirty="0" smtClean="0">
              <a:solidFill>
                <a:schemeClr val="accent4">
                  <a:lumMod val="75000"/>
                </a:schemeClr>
              </a:solidFill>
            </a:endParaRPr>
          </a:p>
        </p:txBody>
      </p:sp>
    </p:spTree>
    <p:extLst>
      <p:ext uri="{BB962C8B-B14F-4D97-AF65-F5344CB8AC3E}">
        <p14:creationId xmlns:p14="http://schemas.microsoft.com/office/powerpoint/2010/main" val="36765569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95608" y="1384300"/>
            <a:ext cx="5938458" cy="4910183"/>
          </a:xfrm>
          <a:prstGeom prst="rect">
            <a:avLst/>
          </a:prstGeom>
        </p:spPr>
        <p:txBody>
          <a:bodyPr>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t>Genomes describe heritable characteristics</a:t>
            </a:r>
          </a:p>
          <a:p>
            <a:pPr>
              <a:spcBef>
                <a:spcPts val="0"/>
              </a:spcBef>
              <a:spcAft>
                <a:spcPts val="1200"/>
              </a:spcAft>
            </a:pPr>
            <a:r>
              <a:rPr lang="en-US" sz="2400" dirty="0" smtClean="0"/>
              <a:t>Related organisms share ancestral genomes</a:t>
            </a:r>
          </a:p>
          <a:p>
            <a:pPr>
              <a:spcBef>
                <a:spcPts val="0"/>
              </a:spcBef>
              <a:spcAft>
                <a:spcPts val="1200"/>
              </a:spcAft>
            </a:pPr>
            <a:r>
              <a:rPr lang="en-US" sz="2400" dirty="0" smtClean="0"/>
              <a:t>Functional elements encoded in genomes are common to related organisms</a:t>
            </a:r>
          </a:p>
          <a:p>
            <a:pPr>
              <a:spcBef>
                <a:spcPts val="0"/>
              </a:spcBef>
              <a:spcAft>
                <a:spcPts val="1200"/>
              </a:spcAft>
            </a:pPr>
            <a:r>
              <a:rPr lang="en-US" sz="2400" dirty="0" smtClean="0">
                <a:solidFill>
                  <a:schemeClr val="accent5">
                    <a:lumMod val="75000"/>
                  </a:schemeClr>
                </a:solidFill>
              </a:rPr>
              <a:t>Functional understanding of model systems (</a:t>
            </a:r>
            <a:r>
              <a:rPr lang="en-US" sz="2400" i="1" dirty="0" smtClean="0">
                <a:solidFill>
                  <a:schemeClr val="accent5">
                    <a:lumMod val="75000"/>
                  </a:schemeClr>
                </a:solidFill>
              </a:rPr>
              <a:t>E. coli</a:t>
            </a:r>
            <a:r>
              <a:rPr lang="en-US" sz="2400" dirty="0" smtClean="0">
                <a:solidFill>
                  <a:schemeClr val="accent5">
                    <a:lumMod val="75000"/>
                  </a:schemeClr>
                </a:solidFill>
              </a:rPr>
              <a:t>, </a:t>
            </a:r>
            <a:r>
              <a:rPr lang="en-US" sz="2400" i="1" dirty="0" smtClean="0">
                <a:solidFill>
                  <a:schemeClr val="accent5">
                    <a:lumMod val="75000"/>
                  </a:schemeClr>
                </a:solidFill>
              </a:rPr>
              <a:t>A. thaliana</a:t>
            </a:r>
            <a:r>
              <a:rPr lang="en-US" sz="2400" dirty="0" smtClean="0">
                <a:solidFill>
                  <a:schemeClr val="accent5">
                    <a:lumMod val="75000"/>
                  </a:schemeClr>
                </a:solidFill>
              </a:rPr>
              <a:t>, </a:t>
            </a:r>
            <a:r>
              <a:rPr lang="en-US" sz="2400" i="1" dirty="0" smtClean="0">
                <a:solidFill>
                  <a:schemeClr val="accent5">
                    <a:lumMod val="75000"/>
                  </a:schemeClr>
                </a:solidFill>
              </a:rPr>
              <a:t>D. melanogaster</a:t>
            </a:r>
            <a:r>
              <a:rPr lang="en-US" sz="2400" dirty="0" smtClean="0">
                <a:solidFill>
                  <a:schemeClr val="accent5">
                    <a:lumMod val="75000"/>
                  </a:schemeClr>
                </a:solidFill>
              </a:rPr>
              <a:t>) can be transferred to non-model systems on the basis of genome comparisons</a:t>
            </a:r>
          </a:p>
          <a:p>
            <a:pPr>
              <a:spcBef>
                <a:spcPts val="0"/>
              </a:spcBef>
              <a:spcAft>
                <a:spcPts val="1200"/>
              </a:spcAft>
            </a:pPr>
            <a:r>
              <a:rPr lang="en-US" sz="2400" dirty="0" smtClean="0">
                <a:solidFill>
                  <a:schemeClr val="accent3">
                    <a:lumMod val="75000"/>
                  </a:schemeClr>
                </a:solidFill>
              </a:rPr>
              <a:t>Genome comparisons can be informative, even for distantly-related organisms</a:t>
            </a:r>
            <a:endParaRPr lang="en-US" sz="2400" dirty="0">
              <a:solidFill>
                <a:schemeClr val="accent3">
                  <a:lumMod val="75000"/>
                </a:schemeClr>
              </a:solidFill>
            </a:endParaRPr>
          </a:p>
        </p:txBody>
      </p:sp>
      <p:pic>
        <p:nvPicPr>
          <p:cNvPr id="5" name="Picture 4" descr="darwin_tre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20165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230517" y="1395130"/>
            <a:ext cx="5752037" cy="526324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solidFill>
                  <a:schemeClr val="accent5">
                    <a:lumMod val="75000"/>
                  </a:schemeClr>
                </a:solidFill>
              </a:rPr>
              <a:t>Genomic differences can underpin phenotypic (morphological, physiological, </a:t>
            </a:r>
            <a:r>
              <a:rPr lang="en-US" sz="2400" dirty="0" smtClean="0">
                <a:solidFill>
                  <a:srgbClr val="FF0000"/>
                </a:solidFill>
              </a:rPr>
              <a:t>host range</a:t>
            </a:r>
            <a:r>
              <a:rPr lang="en-US" sz="2400" dirty="0" smtClean="0"/>
              <a:t>, </a:t>
            </a:r>
            <a:r>
              <a:rPr lang="en-US" sz="2400" dirty="0" smtClean="0">
                <a:solidFill>
                  <a:srgbClr val="FF0000"/>
                </a:solidFill>
              </a:rPr>
              <a:t>virulence</a:t>
            </a:r>
            <a:r>
              <a:rPr lang="en-US" sz="2400" dirty="0" smtClean="0"/>
              <a:t>) </a:t>
            </a:r>
            <a:r>
              <a:rPr lang="en-US" sz="2400" dirty="0" smtClean="0">
                <a:solidFill>
                  <a:srgbClr val="31859C"/>
                </a:solidFill>
              </a:rPr>
              <a:t>differences</a:t>
            </a:r>
          </a:p>
          <a:p>
            <a:pPr>
              <a:spcBef>
                <a:spcPts val="0"/>
              </a:spcBef>
              <a:spcAft>
                <a:spcPts val="1200"/>
              </a:spcAft>
            </a:pPr>
            <a:r>
              <a:rPr lang="en-US" sz="2400" dirty="0" smtClean="0">
                <a:solidFill>
                  <a:srgbClr val="215968"/>
                </a:solidFill>
              </a:rPr>
              <a:t>If phenotypes or other organism-level properties are known, comparison of genomes may give mechanistic or functional insight into differences (e.g. </a:t>
            </a:r>
            <a:r>
              <a:rPr lang="en-US" sz="2400" dirty="0" smtClean="0">
                <a:solidFill>
                  <a:srgbClr val="FF0000"/>
                </a:solidFill>
              </a:rPr>
              <a:t>environmental persistence</a:t>
            </a:r>
            <a:r>
              <a:rPr lang="en-US" sz="2400" dirty="0" smtClean="0">
                <a:solidFill>
                  <a:srgbClr val="215968"/>
                </a:solidFill>
              </a:rPr>
              <a:t>).</a:t>
            </a:r>
          </a:p>
          <a:p>
            <a:pPr>
              <a:spcBef>
                <a:spcPts val="0"/>
              </a:spcBef>
              <a:spcAft>
                <a:spcPts val="1200"/>
              </a:spcAft>
            </a:pPr>
            <a:r>
              <a:rPr lang="en-US" sz="2400" dirty="0" smtClean="0">
                <a:solidFill>
                  <a:srgbClr val="660066"/>
                </a:solidFill>
              </a:rPr>
              <a:t>Genome comparisons aid </a:t>
            </a:r>
            <a:r>
              <a:rPr lang="en-US" sz="2400" u="sng" dirty="0" smtClean="0">
                <a:solidFill>
                  <a:srgbClr val="660066"/>
                </a:solidFill>
              </a:rPr>
              <a:t>identification of functional elements</a:t>
            </a:r>
            <a:r>
              <a:rPr lang="en-US" sz="2400" dirty="0" smtClean="0">
                <a:solidFill>
                  <a:srgbClr val="660066"/>
                </a:solidFill>
              </a:rPr>
              <a:t> on the genome.</a:t>
            </a:r>
          </a:p>
          <a:p>
            <a:pPr>
              <a:spcBef>
                <a:spcPts val="0"/>
              </a:spcBef>
              <a:spcAft>
                <a:spcPts val="1200"/>
              </a:spcAft>
            </a:pPr>
            <a:r>
              <a:rPr lang="en-US" sz="2400" dirty="0" smtClean="0">
                <a:solidFill>
                  <a:schemeClr val="accent2">
                    <a:lumMod val="50000"/>
                  </a:schemeClr>
                </a:solidFill>
              </a:rPr>
              <a:t>Studying genomic changes reveals </a:t>
            </a:r>
            <a:r>
              <a:rPr lang="en-US" sz="2400" u="sng" dirty="0" smtClean="0">
                <a:solidFill>
                  <a:schemeClr val="accent2">
                    <a:lumMod val="50000"/>
                  </a:schemeClr>
                </a:solidFill>
              </a:rPr>
              <a:t>evolutionary processes and constraints.</a:t>
            </a:r>
          </a:p>
          <a:p>
            <a:pPr marL="115200" indent="0">
              <a:spcBef>
                <a:spcPts val="0"/>
              </a:spcBef>
              <a:spcAft>
                <a:spcPts val="1200"/>
              </a:spcAft>
              <a:buFont typeface="Arial"/>
              <a:buNone/>
            </a:pPr>
            <a:endParaRPr lang="en-US" sz="2400" dirty="0" smtClean="0"/>
          </a:p>
        </p:txBody>
      </p:sp>
      <p:pic>
        <p:nvPicPr>
          <p:cNvPr id="5" name="Picture 4"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188282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of Comparative Genomics</a:t>
            </a:r>
            <a:endParaRPr lang="en-US" dirty="0"/>
          </a:p>
        </p:txBody>
      </p:sp>
      <p:pic>
        <p:nvPicPr>
          <p:cNvPr id="4" name="Picture 3"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
        <p:nvSpPr>
          <p:cNvPr id="5" name="Content Placeholder 3"/>
          <p:cNvSpPr txBox="1">
            <a:spLocks/>
          </p:cNvSpPr>
          <p:nvPr/>
        </p:nvSpPr>
        <p:spPr>
          <a:xfrm>
            <a:off x="163866" y="4513345"/>
            <a:ext cx="5916812" cy="2355153"/>
          </a:xfrm>
          <a:prstGeom prst="rect">
            <a:avLst/>
          </a:prstGeom>
        </p:spPr>
        <p:txBody>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smtClean="0">
                <a:solidFill>
                  <a:srgbClr val="FF0000"/>
                </a:solidFill>
              </a:rPr>
              <a:t>BUT: </a:t>
            </a:r>
            <a:r>
              <a:rPr lang="en-US" sz="2800" dirty="0" smtClean="0">
                <a:solidFill>
                  <a:srgbClr val="FF0000"/>
                </a:solidFill>
              </a:rPr>
              <a:t>the genome isn’t everything</a:t>
            </a:r>
          </a:p>
          <a:p>
            <a:pPr lvl="1"/>
            <a:r>
              <a:rPr lang="en-US" sz="2000" b="1" dirty="0" smtClean="0">
                <a:solidFill>
                  <a:schemeClr val="accent1">
                    <a:lumMod val="50000"/>
                  </a:schemeClr>
                </a:solidFill>
              </a:rPr>
              <a:t>Context:</a:t>
            </a:r>
            <a:r>
              <a:rPr lang="en-US" sz="2000" dirty="0" smtClean="0"/>
              <a:t> epigenetics, tissue differentiation, </a:t>
            </a:r>
            <a:r>
              <a:rPr lang="en-US" sz="2000" dirty="0" err="1" smtClean="0"/>
              <a:t>mesoscale</a:t>
            </a:r>
            <a:r>
              <a:rPr lang="en-US" sz="2000" dirty="0" smtClean="0"/>
              <a:t> systems, etc.</a:t>
            </a:r>
          </a:p>
          <a:p>
            <a:pPr lvl="1"/>
            <a:r>
              <a:rPr lang="en-US" sz="2000" b="1" dirty="0" smtClean="0">
                <a:solidFill>
                  <a:schemeClr val="accent3">
                    <a:lumMod val="75000"/>
                  </a:schemeClr>
                </a:solidFill>
              </a:rPr>
              <a:t>Phenotypic plasticity: </a:t>
            </a:r>
            <a:r>
              <a:rPr lang="en-US" sz="2000" dirty="0" smtClean="0"/>
              <a:t>responses to temperature, stress, environment, etc.</a:t>
            </a:r>
          </a:p>
          <a:p>
            <a:pPr marL="0" indent="0">
              <a:buNone/>
            </a:pPr>
            <a:r>
              <a:rPr lang="en-US" sz="1800" dirty="0" smtClean="0">
                <a:solidFill>
                  <a:schemeClr val="accent6">
                    <a:lumMod val="75000"/>
                  </a:schemeClr>
                </a:solidFill>
              </a:rPr>
              <a:t>(therefore Systems Biology, more of which later…)</a:t>
            </a:r>
            <a:endParaRPr lang="en-US" sz="1800" dirty="0">
              <a:solidFill>
                <a:schemeClr val="accent6">
                  <a:lumMod val="75000"/>
                </a:schemeClr>
              </a:solidFill>
            </a:endParaRPr>
          </a:p>
        </p:txBody>
      </p:sp>
      <p:pic>
        <p:nvPicPr>
          <p:cNvPr id="6" name="Picture 5" descr="genotype-pheno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89" y="1384300"/>
            <a:ext cx="4742179" cy="2796670"/>
          </a:xfrm>
          <a:prstGeom prst="rect">
            <a:avLst/>
          </a:prstGeom>
        </p:spPr>
      </p:pic>
    </p:spTree>
    <p:extLst>
      <p:ext uri="{BB962C8B-B14F-4D97-AF65-F5344CB8AC3E}">
        <p14:creationId xmlns:p14="http://schemas.microsoft.com/office/powerpoint/2010/main" val="281439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Genome Comparison</a:t>
            </a:r>
            <a:endParaRPr lang="en-US" dirty="0"/>
          </a:p>
        </p:txBody>
      </p:sp>
      <p:sp>
        <p:nvSpPr>
          <p:cNvPr id="5" name="Content Placeholder 4"/>
          <p:cNvSpPr txBox="1">
            <a:spLocks/>
          </p:cNvSpPr>
          <p:nvPr/>
        </p:nvSpPr>
        <p:spPr>
          <a:xfrm>
            <a:off x="653129" y="1344184"/>
            <a:ext cx="7707179" cy="535263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Bulk Properties</a:t>
            </a:r>
          </a:p>
          <a:p>
            <a:pPr lvl="1"/>
            <a:r>
              <a:rPr lang="en-US" sz="2000" dirty="0" smtClean="0">
                <a:solidFill>
                  <a:schemeClr val="accent5">
                    <a:lumMod val="75000"/>
                  </a:schemeClr>
                </a:solidFill>
              </a:rPr>
              <a:t>chromosome/plasmid counts and sizes, </a:t>
            </a:r>
          </a:p>
          <a:p>
            <a:pPr lvl="1"/>
            <a:r>
              <a:rPr lang="en-US" sz="2000" dirty="0" smtClean="0">
                <a:solidFill>
                  <a:schemeClr val="accent5">
                    <a:lumMod val="75000"/>
                  </a:schemeClr>
                </a:solidFill>
              </a:rPr>
              <a:t>nucleotide content, </a:t>
            </a:r>
            <a:r>
              <a:rPr lang="en-US" sz="2000" i="1" dirty="0" smtClean="0">
                <a:solidFill>
                  <a:schemeClr val="accent5">
                    <a:lumMod val="75000"/>
                  </a:schemeClr>
                </a:solidFill>
              </a:rPr>
              <a:t>k</a:t>
            </a:r>
            <a:r>
              <a:rPr lang="en-US" sz="2000" dirty="0" smtClean="0">
                <a:solidFill>
                  <a:schemeClr val="accent5">
                    <a:lumMod val="75000"/>
                  </a:schemeClr>
                </a:solidFill>
              </a:rPr>
              <a:t>-</a:t>
            </a:r>
            <a:r>
              <a:rPr lang="en-US" sz="2000" dirty="0" err="1" smtClean="0">
                <a:solidFill>
                  <a:schemeClr val="accent5">
                    <a:lumMod val="75000"/>
                  </a:schemeClr>
                </a:solidFill>
              </a:rPr>
              <a:t>mers</a:t>
            </a:r>
            <a:r>
              <a:rPr lang="en-US" sz="2000" dirty="0" smtClean="0">
                <a:solidFill>
                  <a:schemeClr val="accent5">
                    <a:lumMod val="75000"/>
                  </a:schemeClr>
                </a:solidFill>
              </a:rPr>
              <a:t>, etc.</a:t>
            </a:r>
          </a:p>
          <a:p>
            <a:r>
              <a:rPr lang="en-US" sz="2800" dirty="0" smtClean="0"/>
              <a:t>Whole Genome Sequence</a:t>
            </a:r>
          </a:p>
          <a:p>
            <a:pPr lvl="1"/>
            <a:r>
              <a:rPr lang="en-US" sz="2000" dirty="0" smtClean="0">
                <a:solidFill>
                  <a:schemeClr val="tx2">
                    <a:lumMod val="75000"/>
                    <a:lumOff val="25000"/>
                  </a:schemeClr>
                </a:solidFill>
              </a:rPr>
              <a:t>sequence similarity</a:t>
            </a:r>
          </a:p>
          <a:p>
            <a:pPr lvl="1"/>
            <a:r>
              <a:rPr lang="en-US" sz="2000" dirty="0" smtClean="0">
                <a:solidFill>
                  <a:schemeClr val="tx2">
                    <a:lumMod val="75000"/>
                    <a:lumOff val="25000"/>
                  </a:schemeClr>
                </a:solidFill>
              </a:rPr>
              <a:t>genomic structure and </a:t>
            </a:r>
            <a:r>
              <a:rPr lang="en-US" sz="2000" dirty="0" err="1" smtClean="0">
                <a:solidFill>
                  <a:schemeClr val="tx2">
                    <a:lumMod val="75000"/>
                    <a:lumOff val="25000"/>
                  </a:schemeClr>
                </a:solidFill>
              </a:rPr>
              <a:t>organisation</a:t>
            </a:r>
            <a:r>
              <a:rPr lang="en-US" sz="2000" dirty="0" smtClean="0">
                <a:solidFill>
                  <a:schemeClr val="tx2">
                    <a:lumMod val="75000"/>
                    <a:lumOff val="25000"/>
                  </a:schemeClr>
                </a:solidFill>
              </a:rPr>
              <a:t> (rearrangements), etc.</a:t>
            </a:r>
          </a:p>
          <a:p>
            <a:r>
              <a:rPr lang="en-US" sz="2800" dirty="0" smtClean="0"/>
              <a:t>Genome Features/Functional Components</a:t>
            </a:r>
          </a:p>
          <a:p>
            <a:pPr lvl="1"/>
            <a:r>
              <a:rPr lang="en-US" sz="2000" dirty="0" smtClean="0">
                <a:solidFill>
                  <a:schemeClr val="accent2">
                    <a:lumMod val="75000"/>
                  </a:schemeClr>
                </a:solidFill>
              </a:rPr>
              <a:t>numbers and types of features (genes, </a:t>
            </a:r>
            <a:r>
              <a:rPr lang="en-US" sz="2000" dirty="0" err="1" smtClean="0">
                <a:solidFill>
                  <a:schemeClr val="accent2">
                    <a:lumMod val="75000"/>
                  </a:schemeClr>
                </a:solidFill>
              </a:rPr>
              <a:t>ncRNA</a:t>
            </a:r>
            <a:r>
              <a:rPr lang="en-US" sz="2000" dirty="0" smtClean="0">
                <a:solidFill>
                  <a:schemeClr val="accent2">
                    <a:lumMod val="75000"/>
                  </a:schemeClr>
                </a:solidFill>
              </a:rPr>
              <a:t>, regulatory elements, etc.)</a:t>
            </a:r>
          </a:p>
          <a:p>
            <a:pPr lvl="1"/>
            <a:r>
              <a:rPr lang="en-US" sz="2000" dirty="0" err="1" smtClean="0">
                <a:solidFill>
                  <a:schemeClr val="accent2">
                    <a:lumMod val="75000"/>
                  </a:schemeClr>
                </a:solidFill>
              </a:rPr>
              <a:t>organisation</a:t>
            </a:r>
            <a:r>
              <a:rPr lang="en-US" sz="2000" dirty="0" smtClean="0">
                <a:solidFill>
                  <a:schemeClr val="accent2">
                    <a:lumMod val="75000"/>
                  </a:schemeClr>
                </a:solidFill>
              </a:rPr>
              <a:t> of features (</a:t>
            </a:r>
            <a:r>
              <a:rPr lang="en-US" sz="2000" dirty="0" err="1" smtClean="0">
                <a:solidFill>
                  <a:schemeClr val="accent2">
                    <a:lumMod val="75000"/>
                  </a:schemeClr>
                </a:solidFill>
              </a:rPr>
              <a:t>synteny</a:t>
            </a:r>
            <a:r>
              <a:rPr lang="en-US" sz="2000" dirty="0" smtClean="0">
                <a:solidFill>
                  <a:schemeClr val="accent2">
                    <a:lumMod val="75000"/>
                  </a:schemeClr>
                </a:solidFill>
              </a:rPr>
              <a:t>, operons, </a:t>
            </a:r>
            <a:r>
              <a:rPr lang="en-US" sz="2000" dirty="0" err="1" smtClean="0">
                <a:solidFill>
                  <a:schemeClr val="accent2">
                    <a:lumMod val="75000"/>
                  </a:schemeClr>
                </a:solidFill>
              </a:rPr>
              <a:t>regulons</a:t>
            </a:r>
            <a:r>
              <a:rPr lang="en-US" sz="2000" dirty="0" smtClean="0">
                <a:solidFill>
                  <a:schemeClr val="accent2">
                    <a:lumMod val="75000"/>
                  </a:schemeClr>
                </a:solidFill>
              </a:rPr>
              <a:t>, etc.)</a:t>
            </a:r>
          </a:p>
          <a:p>
            <a:pPr lvl="1"/>
            <a:r>
              <a:rPr lang="en-US" sz="2000" dirty="0" smtClean="0">
                <a:solidFill>
                  <a:schemeClr val="accent2">
                    <a:lumMod val="75000"/>
                  </a:schemeClr>
                </a:solidFill>
              </a:rPr>
              <a:t>complements of features</a:t>
            </a:r>
          </a:p>
          <a:p>
            <a:pPr lvl="1"/>
            <a:r>
              <a:rPr lang="en-US" sz="2000" dirty="0" smtClean="0">
                <a:solidFill>
                  <a:schemeClr val="accent2">
                    <a:lumMod val="75000"/>
                  </a:schemeClr>
                </a:solidFill>
              </a:rPr>
              <a:t>selection pressure, etc.</a:t>
            </a:r>
            <a:endParaRPr lang="en-US" sz="2000" dirty="0">
              <a:solidFill>
                <a:schemeClr val="accent2">
                  <a:lumMod val="75000"/>
                </a:schemeClr>
              </a:solidFill>
            </a:endParaRPr>
          </a:p>
        </p:txBody>
      </p:sp>
    </p:spTree>
    <p:extLst>
      <p:ext uri="{BB962C8B-B14F-4D97-AF65-F5344CB8AC3E}">
        <p14:creationId xmlns:p14="http://schemas.microsoft.com/office/powerpoint/2010/main" val="304160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i="1" dirty="0" err="1" smtClean="0"/>
              <a:t>Pba</a:t>
            </a:r>
            <a:r>
              <a:rPr lang="en-US" sz="3200" dirty="0" smtClean="0"/>
              <a:t> Comparative Genomics Questions</a:t>
            </a:r>
            <a:endParaRPr lang="en-US" sz="3200" dirty="0"/>
          </a:p>
        </p:txBody>
      </p:sp>
      <p:sp>
        <p:nvSpPr>
          <p:cNvPr id="3" name="Text Placeholder 2"/>
          <p:cNvSpPr>
            <a:spLocks noGrp="1"/>
          </p:cNvSpPr>
          <p:nvPr>
            <p:ph type="body" sz="quarter" idx="11"/>
          </p:nvPr>
        </p:nvSpPr>
        <p:spPr>
          <a:xfrm>
            <a:off x="281409" y="1321704"/>
            <a:ext cx="7937306" cy="4912113"/>
          </a:xfrm>
        </p:spPr>
        <p:txBody>
          <a:bodyPr/>
          <a:lstStyle/>
          <a:p>
            <a:pPr>
              <a:spcAft>
                <a:spcPts val="600"/>
              </a:spcAft>
            </a:pPr>
            <a:r>
              <a:rPr lang="en-US" dirty="0" smtClean="0">
                <a:solidFill>
                  <a:schemeClr val="accent2">
                    <a:lumMod val="50000"/>
                  </a:schemeClr>
                </a:solidFill>
              </a:rPr>
              <a:t>Just about enough sequenced genomes in 2002/</a:t>
            </a:r>
            <a:r>
              <a:rPr lang="en-US" dirty="0" smtClean="0">
                <a:solidFill>
                  <a:schemeClr val="accent2">
                    <a:lumMod val="50000"/>
                  </a:schemeClr>
                </a:solidFill>
              </a:rPr>
              <a:t>3 to ask:</a:t>
            </a:r>
            <a:endParaRPr lang="en-US" dirty="0" smtClean="0">
              <a:solidFill>
                <a:schemeClr val="accent2">
                  <a:lumMod val="50000"/>
                </a:schemeClr>
              </a:solidFill>
            </a:endParaRPr>
          </a:p>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1623672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let the –</a:t>
            </a:r>
            <a:r>
              <a:rPr lang="en-US" dirty="0" err="1" smtClean="0"/>
              <a:t>logues</a:t>
            </a:r>
            <a:r>
              <a:rPr lang="en-US" dirty="0" smtClean="0"/>
              <a:t> out?</a:t>
            </a:r>
            <a:endParaRPr lang="en-US" dirty="0"/>
          </a:p>
        </p:txBody>
      </p:sp>
      <p:sp>
        <p:nvSpPr>
          <p:cNvPr id="4" name="Text Placeholder 4"/>
          <p:cNvSpPr>
            <a:spLocks noGrp="1"/>
          </p:cNvSpPr>
          <p:nvPr>
            <p:ph type="body" sz="quarter" idx="4294967295"/>
          </p:nvPr>
        </p:nvSpPr>
        <p:spPr>
          <a:xfrm>
            <a:off x="754912" y="1458912"/>
            <a:ext cx="7535840" cy="2622947"/>
          </a:xfrm>
          <a:prstGeom prst="rect">
            <a:avLst/>
          </a:prstGeom>
        </p:spPr>
        <p:txBody>
          <a:bodyPr>
            <a:normAutofit/>
          </a:bodyPr>
          <a:lstStyle/>
          <a:p>
            <a:r>
              <a:rPr lang="en-US" b="1" dirty="0" smtClean="0">
                <a:solidFill>
                  <a:schemeClr val="accent3">
                    <a:lumMod val="75000"/>
                  </a:schemeClr>
                </a:solidFill>
              </a:rPr>
              <a:t>Evolutionary relationships of genome features can be complex.</a:t>
            </a:r>
          </a:p>
          <a:p>
            <a:r>
              <a:rPr lang="en-US" b="1" dirty="0" smtClean="0">
                <a:solidFill>
                  <a:schemeClr val="accent3">
                    <a:lumMod val="75000"/>
                  </a:schemeClr>
                </a:solidFill>
              </a:rPr>
              <a:t>We use precise terms to describe relationships between genome features.</a:t>
            </a:r>
            <a:endParaRPr lang="en-US" b="1" dirty="0">
              <a:solidFill>
                <a:schemeClr val="accent3">
                  <a:lumMod val="75000"/>
                </a:schemeClr>
              </a:solidFill>
            </a:endParaRPr>
          </a:p>
        </p:txBody>
      </p:sp>
      <p:pic>
        <p:nvPicPr>
          <p:cNvPr id="5" name="Picture 4" descr="who-let-the-dogs-ou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143" y="4081859"/>
            <a:ext cx="1995714" cy="1995714"/>
          </a:xfrm>
          <a:prstGeom prst="rect">
            <a:avLst/>
          </a:prstGeom>
        </p:spPr>
      </p:pic>
    </p:spTree>
    <p:extLst>
      <p:ext uri="{BB962C8B-B14F-4D97-AF65-F5344CB8AC3E}">
        <p14:creationId xmlns:p14="http://schemas.microsoft.com/office/powerpoint/2010/main" val="526198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Gene Features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400" dirty="0" smtClean="0"/>
              <a:t>Given gene annotations for more than one genome, one can </a:t>
            </a:r>
            <a:r>
              <a:rPr lang="en-US" sz="2400" dirty="0" err="1" smtClean="0"/>
              <a:t>organise</a:t>
            </a:r>
            <a:r>
              <a:rPr lang="en-US" sz="2400" dirty="0" smtClean="0"/>
              <a:t> and understand relationships in multiple ways</a:t>
            </a:r>
          </a:p>
          <a:p>
            <a:pPr lvl="1"/>
            <a:r>
              <a:rPr lang="en-US" sz="2000" dirty="0" smtClean="0">
                <a:solidFill>
                  <a:schemeClr val="accent2">
                    <a:lumMod val="75000"/>
                  </a:schemeClr>
                </a:solidFill>
              </a:rPr>
              <a:t>Functional similarity (analogy)</a:t>
            </a:r>
          </a:p>
          <a:p>
            <a:pPr lvl="1"/>
            <a:r>
              <a:rPr lang="en-US" sz="2000" dirty="0" smtClean="0">
                <a:solidFill>
                  <a:schemeClr val="accent5">
                    <a:lumMod val="75000"/>
                  </a:schemeClr>
                </a:solidFill>
              </a:rPr>
              <a:t>Evolutionary common origin (homology, </a:t>
            </a:r>
            <a:r>
              <a:rPr lang="en-US" sz="2000" dirty="0" err="1" smtClean="0">
                <a:solidFill>
                  <a:schemeClr val="accent5">
                    <a:lumMod val="75000"/>
                  </a:schemeClr>
                </a:solidFill>
              </a:rPr>
              <a:t>orthology</a:t>
            </a:r>
            <a:r>
              <a:rPr lang="en-US" sz="2000" dirty="0" smtClean="0">
                <a:solidFill>
                  <a:schemeClr val="accent5">
                    <a:lumMod val="75000"/>
                  </a:schemeClr>
                </a:solidFill>
              </a:rPr>
              <a:t>, etc.)</a:t>
            </a:r>
          </a:p>
          <a:p>
            <a:pPr lvl="1"/>
            <a:r>
              <a:rPr lang="en-US" sz="2000" dirty="0" smtClean="0">
                <a:solidFill>
                  <a:schemeClr val="accent6">
                    <a:lumMod val="75000"/>
                  </a:schemeClr>
                </a:solidFill>
              </a:rPr>
              <a:t>Evolutionary/functional/family relationships (</a:t>
            </a:r>
            <a:r>
              <a:rPr lang="en-US" sz="2000" dirty="0" err="1" smtClean="0">
                <a:solidFill>
                  <a:schemeClr val="accent6">
                    <a:lumMod val="75000"/>
                  </a:schemeClr>
                </a:solidFill>
              </a:rPr>
              <a:t>paralogy</a:t>
            </a:r>
            <a:r>
              <a:rPr lang="en-US" sz="2000" dirty="0" smtClean="0">
                <a:solidFill>
                  <a:schemeClr val="accent6">
                    <a:lumMod val="75000"/>
                  </a:schemeClr>
                </a:solidFill>
              </a:rPr>
              <a:t>)</a:t>
            </a:r>
          </a:p>
        </p:txBody>
      </p:sp>
      <p:sp>
        <p:nvSpPr>
          <p:cNvPr id="4" name="TextBox 3"/>
          <p:cNvSpPr txBox="1"/>
          <p:nvPr/>
        </p:nvSpPr>
        <p:spPr>
          <a:xfrm>
            <a:off x="0" y="6226164"/>
            <a:ext cx="6706696" cy="646331"/>
          </a:xfrm>
          <a:prstGeom prst="rect">
            <a:avLst/>
          </a:prstGeom>
          <a:noFill/>
        </p:spPr>
        <p:txBody>
          <a:bodyPr wrap="none" rtlCol="0">
            <a:spAutoFit/>
          </a:bodyPr>
          <a:lstStyle/>
          <a:p>
            <a:r>
              <a:rPr lang="en-US" dirty="0" smtClean="0">
                <a:solidFill>
                  <a:schemeClr val="accent3">
                    <a:lumMod val="50000"/>
                  </a:schemeClr>
                </a:solidFill>
                <a:latin typeface="Calibri"/>
                <a:cs typeface="Calibri"/>
              </a:rPr>
              <a:t>Terms first suggested by Fitch (1970) </a:t>
            </a:r>
            <a:r>
              <a:rPr lang="en-US" i="1" dirty="0" smtClean="0">
                <a:solidFill>
                  <a:schemeClr val="accent3">
                    <a:lumMod val="50000"/>
                  </a:schemeClr>
                </a:solidFill>
                <a:latin typeface="Calibri"/>
                <a:cs typeface="Calibri"/>
              </a:rPr>
              <a:t>Syst. Zool.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2"/>
              </a:rPr>
              <a:t>doi:10.2307/2412448</a:t>
            </a:r>
            <a:endParaRPr lang="en-US" dirty="0" smtClean="0">
              <a:solidFill>
                <a:schemeClr val="accent3">
                  <a:lumMod val="50000"/>
                </a:schemeClr>
              </a:solidFill>
              <a:latin typeface="Calibri"/>
              <a:cs typeface="Calibri"/>
            </a:endParaRPr>
          </a:p>
          <a:p>
            <a:r>
              <a:rPr lang="en-US" dirty="0">
                <a:solidFill>
                  <a:schemeClr val="accent3">
                    <a:lumMod val="50000"/>
                  </a:schemeClr>
                </a:solidFill>
                <a:cs typeface="Calibri"/>
              </a:rPr>
              <a:t>Fitch (2000) </a:t>
            </a:r>
            <a:r>
              <a:rPr lang="en-US" i="1" dirty="0">
                <a:solidFill>
                  <a:schemeClr val="accent3">
                    <a:lumMod val="50000"/>
                  </a:schemeClr>
                </a:solidFill>
                <a:cs typeface="Calibri"/>
              </a:rPr>
              <a:t>Trends Genet</a:t>
            </a:r>
            <a:r>
              <a:rPr lang="en-US" dirty="0">
                <a:solidFill>
                  <a:schemeClr val="accent3">
                    <a:lumMod val="50000"/>
                  </a:schemeClr>
                </a:solidFill>
                <a:cs typeface="Calibri"/>
              </a:rPr>
              <a:t>. </a:t>
            </a:r>
            <a:r>
              <a:rPr lang="en-US" dirty="0">
                <a:solidFill>
                  <a:schemeClr val="accent3">
                    <a:lumMod val="50000"/>
                  </a:schemeClr>
                </a:solidFill>
                <a:cs typeface="Calibri"/>
                <a:hlinkClick r:id="rId3"/>
              </a:rPr>
              <a:t>doi:10.1016/S0168-9525(00)02005-</a:t>
            </a:r>
            <a:r>
              <a:rPr lang="en-US" dirty="0" smtClean="0">
                <a:solidFill>
                  <a:schemeClr val="accent3">
                    <a:lumMod val="50000"/>
                  </a:schemeClr>
                </a:solidFill>
                <a:cs typeface="Calibri"/>
                <a:hlinkClick r:id="rId3"/>
              </a:rPr>
              <a:t>9</a:t>
            </a:r>
            <a:endParaRPr lang="en-US" dirty="0">
              <a:solidFill>
                <a:schemeClr val="accent3">
                  <a:lumMod val="50000"/>
                </a:schemeClr>
              </a:solidFill>
              <a:cs typeface="Calibri"/>
            </a:endParaRPr>
          </a:p>
        </p:txBody>
      </p:sp>
      <p:pic>
        <p:nvPicPr>
          <p:cNvPr id="5" name="Picture 4" descr="fitch_1970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51" y="3728658"/>
            <a:ext cx="7714877" cy="2229342"/>
          </a:xfrm>
          <a:prstGeom prst="rect">
            <a:avLst/>
          </a:prstGeom>
        </p:spPr>
      </p:pic>
    </p:spTree>
    <p:extLst>
      <p:ext uri="{BB962C8B-B14F-4D97-AF65-F5344CB8AC3E}">
        <p14:creationId xmlns:p14="http://schemas.microsoft.com/office/powerpoint/2010/main" val="7229242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dirty="0"/>
          </a:p>
        </p:txBody>
      </p:sp>
      <p:sp>
        <p:nvSpPr>
          <p:cNvPr id="9" name="Text Placeholder 2"/>
          <p:cNvSpPr>
            <a:spLocks noGrp="1"/>
          </p:cNvSpPr>
          <p:nvPr>
            <p:ph type="body" sz="quarter" idx="11"/>
          </p:nvPr>
        </p:nvSpPr>
        <p:spPr>
          <a:xfrm>
            <a:off x="769436" y="1658219"/>
            <a:ext cx="7462598" cy="2430409"/>
          </a:xfrm>
        </p:spPr>
        <p:txBody>
          <a:bodyPr/>
          <a:lstStyle/>
          <a:p>
            <a:pPr>
              <a:spcAft>
                <a:spcPts val="3600"/>
              </a:spcAft>
            </a:pPr>
            <a:r>
              <a:rPr lang="en-US" sz="2800" b="1" dirty="0" smtClean="0">
                <a:solidFill>
                  <a:srgbClr val="660066"/>
                </a:solidFill>
              </a:rPr>
              <a:t>2003: </a:t>
            </a:r>
            <a:r>
              <a:rPr lang="en-US" sz="2800" b="1" i="1" dirty="0" err="1" smtClean="0">
                <a:solidFill>
                  <a:srgbClr val="660066"/>
                </a:solidFill>
              </a:rPr>
              <a:t>Erwinia</a:t>
            </a:r>
            <a:r>
              <a:rPr lang="en-US" sz="2800" b="1" i="1" dirty="0" smtClean="0">
                <a:solidFill>
                  <a:srgbClr val="660066"/>
                </a:solidFill>
              </a:rPr>
              <a:t> </a:t>
            </a:r>
            <a:r>
              <a:rPr lang="en-US" sz="2800" b="1" i="1" dirty="0" err="1" smtClean="0">
                <a:solidFill>
                  <a:srgbClr val="660066"/>
                </a:solidFill>
              </a:rPr>
              <a:t>carotovora</a:t>
            </a:r>
            <a:r>
              <a:rPr lang="en-US" sz="2800" b="1" i="1" dirty="0" smtClean="0">
                <a:solidFill>
                  <a:srgbClr val="660066"/>
                </a:solidFill>
              </a:rPr>
              <a:t> </a:t>
            </a:r>
            <a:r>
              <a:rPr lang="en-US" sz="2800" b="1" dirty="0" smtClean="0">
                <a:solidFill>
                  <a:srgbClr val="660066"/>
                </a:solidFill>
              </a:rPr>
              <a:t>subsp. </a:t>
            </a:r>
            <a:r>
              <a:rPr lang="en-US" sz="2800" b="1" i="1" dirty="0" err="1" smtClean="0">
                <a:solidFill>
                  <a:srgbClr val="660066"/>
                </a:solidFill>
              </a:rPr>
              <a:t>atroseptica</a:t>
            </a:r>
            <a:endParaRPr lang="en-US" sz="2800" b="1" i="1" dirty="0" smtClean="0">
              <a:solidFill>
                <a:srgbClr val="660066"/>
              </a:solidFill>
            </a:endParaRPr>
          </a:p>
          <a:p>
            <a:pPr>
              <a:spcAft>
                <a:spcPts val="3600"/>
              </a:spcAft>
            </a:pPr>
            <a:r>
              <a:rPr lang="en-US" sz="2800" b="1" dirty="0" smtClean="0">
                <a:solidFill>
                  <a:srgbClr val="660066"/>
                </a:solidFill>
              </a:rPr>
              <a:t>2009: </a:t>
            </a:r>
            <a:r>
              <a:rPr lang="en-US" sz="2800" b="1" i="1" dirty="0" err="1" smtClean="0">
                <a:solidFill>
                  <a:srgbClr val="660066"/>
                </a:solidFill>
              </a:rPr>
              <a:t>Phytophthora</a:t>
            </a:r>
            <a:r>
              <a:rPr lang="en-US" sz="2800" b="1" i="1" dirty="0" smtClean="0">
                <a:solidFill>
                  <a:srgbClr val="660066"/>
                </a:solidFill>
              </a:rPr>
              <a:t> </a:t>
            </a:r>
            <a:r>
              <a:rPr lang="en-US" sz="2800" b="1" i="1" dirty="0" err="1" smtClean="0">
                <a:solidFill>
                  <a:srgbClr val="660066"/>
                </a:solidFill>
              </a:rPr>
              <a:t>infestans</a:t>
            </a:r>
            <a:endParaRPr lang="en-US" sz="2800" b="1" i="1" dirty="0" smtClean="0">
              <a:solidFill>
                <a:srgbClr val="660066"/>
              </a:solidFill>
            </a:endParaRPr>
          </a:p>
          <a:p>
            <a:pPr>
              <a:spcAft>
                <a:spcPts val="3600"/>
              </a:spcAft>
            </a:pPr>
            <a:r>
              <a:rPr lang="en-US" sz="2800" b="1" dirty="0" smtClean="0">
                <a:solidFill>
                  <a:srgbClr val="660066"/>
                </a:solidFill>
              </a:rPr>
              <a:t>2013: </a:t>
            </a:r>
            <a:r>
              <a:rPr lang="en-US" sz="2800" b="1" i="1" dirty="0" err="1" smtClean="0">
                <a:solidFill>
                  <a:srgbClr val="660066"/>
                </a:solidFill>
              </a:rPr>
              <a:t>Dickeya</a:t>
            </a:r>
            <a:r>
              <a:rPr lang="en-US" sz="2800" b="1" dirty="0" smtClean="0">
                <a:solidFill>
                  <a:srgbClr val="660066"/>
                </a:solidFill>
              </a:rPr>
              <a:t> spp</a:t>
            </a:r>
            <a:r>
              <a:rPr lang="en-US" sz="2800" b="1" dirty="0" smtClean="0">
                <a:solidFill>
                  <a:srgbClr val="660066"/>
                </a:solidFill>
              </a:rPr>
              <a:t>.</a:t>
            </a:r>
            <a:endParaRPr lang="en-US" sz="2800" b="1" dirty="0" smtClean="0">
              <a:solidFill>
                <a:srgbClr val="660066"/>
              </a:solidFill>
            </a:endParaRPr>
          </a:p>
        </p:txBody>
      </p:sp>
    </p:spTree>
    <p:extLst>
      <p:ext uri="{BB962C8B-B14F-4D97-AF65-F5344CB8AC3E}">
        <p14:creationId xmlns:p14="http://schemas.microsoft.com/office/powerpoint/2010/main" val="426241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Attack of the –</a:t>
            </a:r>
            <a:r>
              <a:rPr lang="en-US" dirty="0" err="1" smtClean="0"/>
              <a:t>logues</a:t>
            </a:r>
            <a:endParaRPr lang="en-US" dirty="0"/>
          </a:p>
        </p:txBody>
      </p:sp>
      <p:sp>
        <p:nvSpPr>
          <p:cNvPr id="3" name="Content Placeholder 2"/>
          <p:cNvSpPr>
            <a:spLocks noGrp="1"/>
          </p:cNvSpPr>
          <p:nvPr>
            <p:ph idx="4294967295"/>
          </p:nvPr>
        </p:nvSpPr>
        <p:spPr>
          <a:xfrm>
            <a:off x="203200" y="1250374"/>
            <a:ext cx="8521700" cy="5391754"/>
          </a:xfrm>
          <a:prstGeom prst="rect">
            <a:avLst/>
          </a:prstGeom>
        </p:spPr>
        <p:txBody>
          <a:bodyPr>
            <a:noAutofit/>
          </a:bodyPr>
          <a:lstStyle/>
          <a:p>
            <a:pPr>
              <a:spcBef>
                <a:spcPts val="0"/>
              </a:spcBef>
              <a:spcAft>
                <a:spcPts val="1200"/>
              </a:spcAft>
            </a:pPr>
            <a:r>
              <a:rPr lang="en-US" sz="2400" dirty="0" smtClean="0"/>
              <a:t>Technical terms describing evolutionary relationships </a:t>
            </a:r>
          </a:p>
          <a:p>
            <a:pPr>
              <a:spcBef>
                <a:spcPts val="0"/>
              </a:spcBef>
              <a:spcAft>
                <a:spcPts val="1200"/>
              </a:spcAft>
            </a:pPr>
            <a:r>
              <a:rPr lang="en-US" sz="2400" b="1" dirty="0" smtClean="0">
                <a:solidFill>
                  <a:schemeClr val="accent5">
                    <a:lumMod val="75000"/>
                  </a:schemeClr>
                </a:solidFill>
              </a:rPr>
              <a:t>Homologues:</a:t>
            </a:r>
            <a:r>
              <a:rPr lang="en-US" sz="2400" dirty="0" smtClean="0">
                <a:solidFill>
                  <a:schemeClr val="accent5">
                    <a:lumMod val="75000"/>
                  </a:schemeClr>
                </a:solidFill>
              </a:rPr>
              <a:t> </a:t>
            </a:r>
            <a:r>
              <a:rPr lang="en-US" sz="2400" dirty="0" smtClean="0"/>
              <a:t>elements that are similar because they share a common ancestor (</a:t>
            </a:r>
            <a:r>
              <a:rPr lang="en-US" sz="2400" b="1" dirty="0" smtClean="0">
                <a:solidFill>
                  <a:srgbClr val="FF0000"/>
                </a:solidFill>
              </a:rPr>
              <a:t>NOTE: There are NOT degrees of homology!</a:t>
            </a:r>
            <a:r>
              <a:rPr lang="en-US" sz="2400" dirty="0" smtClean="0"/>
              <a:t>)</a:t>
            </a:r>
          </a:p>
          <a:p>
            <a:pPr>
              <a:spcBef>
                <a:spcPts val="0"/>
              </a:spcBef>
              <a:spcAft>
                <a:spcPts val="1200"/>
              </a:spcAft>
            </a:pPr>
            <a:r>
              <a:rPr lang="en-US" sz="2400" b="1" dirty="0">
                <a:solidFill>
                  <a:schemeClr val="accent3">
                    <a:lumMod val="75000"/>
                  </a:schemeClr>
                </a:solidFill>
              </a:rPr>
              <a:t>Analogues:</a:t>
            </a:r>
            <a:r>
              <a:rPr lang="en-US" sz="2400" b="1" dirty="0">
                <a:solidFill>
                  <a:schemeClr val="accent2">
                    <a:lumMod val="60000"/>
                    <a:lumOff val="40000"/>
                  </a:schemeClr>
                </a:solidFill>
              </a:rPr>
              <a:t> </a:t>
            </a:r>
            <a:r>
              <a:rPr lang="en-US" sz="2400" dirty="0"/>
              <a:t>elements that are </a:t>
            </a:r>
            <a:r>
              <a:rPr lang="en-US" sz="2400" dirty="0" smtClean="0"/>
              <a:t>(functionally?) similar, possibly </a:t>
            </a:r>
            <a:r>
              <a:rPr lang="en-US" sz="2400" dirty="0"/>
              <a:t>through convergent </a:t>
            </a:r>
            <a:r>
              <a:rPr lang="en-US" sz="2400" dirty="0" smtClean="0"/>
              <a:t>evolution and not by sharing common ancestry</a:t>
            </a:r>
          </a:p>
          <a:p>
            <a:pPr>
              <a:spcBef>
                <a:spcPts val="0"/>
              </a:spcBef>
              <a:spcAft>
                <a:spcPts val="1200"/>
              </a:spcAft>
            </a:pPr>
            <a:r>
              <a:rPr lang="en-US" sz="2400" b="1" dirty="0" err="1" smtClean="0">
                <a:solidFill>
                  <a:schemeClr val="accent4">
                    <a:lumMod val="75000"/>
                  </a:schemeClr>
                </a:solidFill>
              </a:rPr>
              <a:t>Orthologues</a:t>
            </a:r>
            <a:r>
              <a:rPr lang="en-US" sz="2400" b="1" dirty="0" smtClean="0">
                <a:solidFill>
                  <a:schemeClr val="accent4">
                    <a:lumMod val="75000"/>
                  </a:schemeClr>
                </a:solidFill>
              </a:rPr>
              <a:t>:</a:t>
            </a:r>
            <a:r>
              <a:rPr lang="en-US" sz="2400" dirty="0" smtClean="0"/>
              <a:t> homologues that diverged through speciation</a:t>
            </a:r>
          </a:p>
          <a:p>
            <a:pPr>
              <a:spcBef>
                <a:spcPts val="0"/>
              </a:spcBef>
              <a:spcAft>
                <a:spcPts val="1200"/>
              </a:spcAft>
            </a:pPr>
            <a:r>
              <a:rPr lang="en-US" sz="2400" b="1" dirty="0" err="1" smtClean="0">
                <a:solidFill>
                  <a:schemeClr val="accent2">
                    <a:lumMod val="75000"/>
                  </a:schemeClr>
                </a:solidFill>
              </a:rPr>
              <a:t>Paralogues</a:t>
            </a:r>
            <a:r>
              <a:rPr lang="en-US" sz="2400" b="1" dirty="0" smtClean="0">
                <a:solidFill>
                  <a:schemeClr val="accent2">
                    <a:lumMod val="75000"/>
                  </a:schemeClr>
                </a:solidFill>
              </a:rPr>
              <a:t>:</a:t>
            </a:r>
            <a:r>
              <a:rPr lang="en-US" sz="2400" dirty="0" smtClean="0"/>
              <a:t> homologues </a:t>
            </a:r>
            <a:r>
              <a:rPr lang="en-US" sz="2400" dirty="0"/>
              <a:t>that diverged through </a:t>
            </a:r>
            <a:r>
              <a:rPr lang="en-US" sz="2400" dirty="0" smtClean="0"/>
              <a:t>duplication within the same genome</a:t>
            </a:r>
          </a:p>
          <a:p>
            <a:pPr>
              <a:spcBef>
                <a:spcPts val="0"/>
              </a:spcBef>
              <a:spcAft>
                <a:spcPts val="1200"/>
              </a:spcAft>
            </a:pPr>
            <a:r>
              <a:rPr lang="en-US" sz="2400" dirty="0" smtClean="0"/>
              <a:t>(also </a:t>
            </a:r>
            <a:r>
              <a:rPr lang="en-US" sz="2400" dirty="0" smtClean="0">
                <a:solidFill>
                  <a:schemeClr val="accent5">
                    <a:lumMod val="75000"/>
                  </a:schemeClr>
                </a:solidFill>
              </a:rPr>
              <a:t>co-</a:t>
            </a:r>
            <a:r>
              <a:rPr lang="en-US" sz="2400" dirty="0" err="1" smtClean="0">
                <a:solidFill>
                  <a:schemeClr val="accent5">
                    <a:lumMod val="75000"/>
                  </a:schemeClr>
                </a:solidFill>
              </a:rPr>
              <a:t>orthologues</a:t>
            </a:r>
            <a:r>
              <a:rPr lang="en-US" sz="2400" dirty="0" smtClean="0"/>
              <a:t>, </a:t>
            </a:r>
            <a:r>
              <a:rPr lang="en-US" sz="2400" dirty="0" err="1" smtClean="0">
                <a:solidFill>
                  <a:srgbClr val="3393FF"/>
                </a:solidFill>
              </a:rPr>
              <a:t>xenologues</a:t>
            </a:r>
            <a:r>
              <a:rPr lang="en-US" sz="2400" dirty="0" smtClean="0"/>
              <a:t>, etc.)</a:t>
            </a:r>
          </a:p>
        </p:txBody>
      </p:sp>
    </p:spTree>
    <p:extLst>
      <p:ext uri="{BB962C8B-B14F-4D97-AF65-F5344CB8AC3E}">
        <p14:creationId xmlns:p14="http://schemas.microsoft.com/office/powerpoint/2010/main" val="22173062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on “</a:t>
            </a:r>
            <a:r>
              <a:rPr lang="en-US" dirty="0" err="1" smtClean="0"/>
              <a:t>Orthology</a:t>
            </a:r>
            <a:r>
              <a:rPr lang="en-US" dirty="0" smtClean="0"/>
              <a:t>”</a:t>
            </a:r>
            <a:endParaRPr lang="en-US" dirty="0"/>
          </a:p>
        </p:txBody>
      </p:sp>
      <p:sp>
        <p:nvSpPr>
          <p:cNvPr id="3" name="Content Placeholder 2"/>
          <p:cNvSpPr>
            <a:spLocks noGrp="1"/>
          </p:cNvSpPr>
          <p:nvPr>
            <p:ph idx="4294967295"/>
          </p:nvPr>
        </p:nvSpPr>
        <p:spPr>
          <a:xfrm>
            <a:off x="447369" y="1619915"/>
            <a:ext cx="7879461" cy="4443127"/>
          </a:xfrm>
          <a:prstGeom prst="rect">
            <a:avLst/>
          </a:prstGeom>
        </p:spPr>
        <p:txBody>
          <a:bodyPr/>
          <a:lstStyle/>
          <a:p>
            <a:pPr>
              <a:spcBef>
                <a:spcPts val="0"/>
              </a:spcBef>
              <a:spcAft>
                <a:spcPts val="1800"/>
              </a:spcAft>
            </a:pPr>
            <a:r>
              <a:rPr lang="en-US" sz="2400" dirty="0" smtClean="0"/>
              <a:t>Frequently abused/misused as a term</a:t>
            </a:r>
          </a:p>
          <a:p>
            <a:pPr>
              <a:spcBef>
                <a:spcPts val="0"/>
              </a:spcBef>
              <a:spcAft>
                <a:spcPts val="1800"/>
              </a:spcAft>
            </a:pPr>
            <a:r>
              <a:rPr lang="en-US" sz="2400" dirty="0" smtClean="0">
                <a:solidFill>
                  <a:schemeClr val="accent5">
                    <a:lumMod val="75000"/>
                  </a:schemeClr>
                </a:solidFill>
              </a:rPr>
              <a:t>“</a:t>
            </a:r>
            <a:r>
              <a:rPr lang="en-US" sz="2400" dirty="0" err="1" smtClean="0">
                <a:solidFill>
                  <a:schemeClr val="accent5">
                    <a:lumMod val="75000"/>
                  </a:schemeClr>
                </a:solidFill>
              </a:rPr>
              <a:t>Orthology</a:t>
            </a:r>
            <a:r>
              <a:rPr lang="en-US" sz="2400" dirty="0" smtClean="0">
                <a:solidFill>
                  <a:schemeClr val="accent5">
                    <a:lumMod val="75000"/>
                  </a:schemeClr>
                </a:solidFill>
              </a:rPr>
              <a:t>” was defined as an evolutionary relationship, but now often bent into service as a functional descriptor</a:t>
            </a:r>
          </a:p>
          <a:p>
            <a:pPr>
              <a:spcBef>
                <a:spcPts val="0"/>
              </a:spcBef>
              <a:spcAft>
                <a:spcPts val="1800"/>
              </a:spcAft>
            </a:pPr>
            <a:r>
              <a:rPr lang="en-US" sz="2400" dirty="0" smtClean="0">
                <a:solidFill>
                  <a:schemeClr val="accent2">
                    <a:lumMod val="75000"/>
                  </a:schemeClr>
                </a:solidFill>
              </a:rPr>
              <a:t>Strictly defined only for two species or clades!</a:t>
            </a:r>
          </a:p>
          <a:p>
            <a:pPr lvl="1">
              <a:spcBef>
                <a:spcPts val="0"/>
              </a:spcBef>
              <a:spcAft>
                <a:spcPts val="1800"/>
              </a:spcAft>
            </a:pPr>
            <a:r>
              <a:rPr lang="en-US" sz="1800" dirty="0" smtClean="0"/>
              <a:t>(cf. cluster definitions </a:t>
            </a:r>
            <a:r>
              <a:rPr lang="en-US" sz="1800" dirty="0" err="1" smtClean="0"/>
              <a:t>OrthoMCL</a:t>
            </a:r>
            <a:r>
              <a:rPr lang="en-US" sz="1800" dirty="0" smtClean="0"/>
              <a:t>, etc.)</a:t>
            </a:r>
          </a:p>
          <a:p>
            <a:pPr>
              <a:spcBef>
                <a:spcPts val="0"/>
              </a:spcBef>
              <a:spcAft>
                <a:spcPts val="1800"/>
              </a:spcAft>
            </a:pPr>
            <a:r>
              <a:rPr lang="en-US" sz="2400" dirty="0" err="1" smtClean="0">
                <a:solidFill>
                  <a:schemeClr val="accent5">
                    <a:lumMod val="75000"/>
                  </a:schemeClr>
                </a:solidFill>
              </a:rPr>
              <a:t>Orthology</a:t>
            </a:r>
            <a:r>
              <a:rPr lang="en-US" sz="2400" dirty="0" smtClean="0">
                <a:solidFill>
                  <a:schemeClr val="accent5">
                    <a:lumMod val="75000"/>
                  </a:schemeClr>
                </a:solidFill>
              </a:rPr>
              <a:t> is not always transitive </a:t>
            </a:r>
            <a:br>
              <a:rPr lang="en-US" sz="2400" dirty="0" smtClean="0">
                <a:solidFill>
                  <a:schemeClr val="accent5">
                    <a:lumMod val="75000"/>
                  </a:schemeClr>
                </a:solidFill>
              </a:rPr>
            </a:br>
            <a:r>
              <a:rPr lang="en-US" sz="1400" dirty="0" smtClean="0"/>
              <a:t>(A is </a:t>
            </a:r>
            <a:r>
              <a:rPr lang="en-US" sz="1400" dirty="0" err="1" smtClean="0"/>
              <a:t>orthologue</a:t>
            </a:r>
            <a:r>
              <a:rPr lang="en-US" sz="1400" dirty="0" smtClean="0"/>
              <a:t> of </a:t>
            </a:r>
            <a:r>
              <a:rPr lang="en-US" sz="1400" dirty="0"/>
              <a:t>C</a:t>
            </a:r>
            <a:r>
              <a:rPr lang="en-US" sz="1400" dirty="0" smtClean="0"/>
              <a:t> and B is </a:t>
            </a:r>
            <a:r>
              <a:rPr lang="en-US" sz="1400" dirty="0" err="1" smtClean="0"/>
              <a:t>orthologue</a:t>
            </a:r>
            <a:r>
              <a:rPr lang="en-US" sz="1400" dirty="0" smtClean="0"/>
              <a:t> of C does not necessarily imply A is an </a:t>
            </a:r>
            <a:r>
              <a:rPr lang="en-US" sz="1400" dirty="0" err="1" smtClean="0"/>
              <a:t>orthologue</a:t>
            </a:r>
            <a:r>
              <a:rPr lang="en-US" sz="1400" dirty="0" smtClean="0"/>
              <a:t> of B)</a:t>
            </a:r>
          </a:p>
        </p:txBody>
      </p:sp>
      <p:sp>
        <p:nvSpPr>
          <p:cNvPr id="4" name="TextBox 3"/>
          <p:cNvSpPr txBox="1"/>
          <p:nvPr/>
        </p:nvSpPr>
        <p:spPr>
          <a:xfrm>
            <a:off x="0" y="5936145"/>
            <a:ext cx="7810138" cy="923330"/>
          </a:xfrm>
          <a:prstGeom prst="rect">
            <a:avLst/>
          </a:prstGeom>
          <a:noFill/>
        </p:spPr>
        <p:txBody>
          <a:bodyPr wrap="none" rtlCol="0">
            <a:spAutoFit/>
          </a:bodyPr>
          <a:lstStyle/>
          <a:p>
            <a:r>
              <a:rPr lang="en-US" dirty="0" smtClean="0">
                <a:solidFill>
                  <a:schemeClr val="accent3">
                    <a:lumMod val="50000"/>
                  </a:schemeClr>
                </a:solidFill>
                <a:latin typeface="Calibri"/>
                <a:cs typeface="Calibri"/>
              </a:rPr>
              <a:t>Storm &amp;</a:t>
            </a:r>
            <a:r>
              <a:rPr lang="en-US" i="1" dirty="0" smtClean="0">
                <a:solidFill>
                  <a:schemeClr val="accent3">
                    <a:lumMod val="50000"/>
                  </a:schemeClr>
                </a:solidFill>
                <a:latin typeface="Calibri"/>
                <a:cs typeface="Calibri"/>
              </a:rPr>
              <a:t> </a:t>
            </a:r>
            <a:r>
              <a:rPr lang="en-US" dirty="0" err="1" smtClean="0">
                <a:solidFill>
                  <a:schemeClr val="accent3">
                    <a:lumMod val="50000"/>
                  </a:schemeClr>
                </a:solidFill>
                <a:latin typeface="Calibri"/>
                <a:cs typeface="Calibri"/>
              </a:rPr>
              <a:t>Sonnhammer</a:t>
            </a:r>
            <a:r>
              <a:rPr lang="en-US" i="1"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rPr>
              <a:t>(2002) </a:t>
            </a:r>
            <a:r>
              <a:rPr lang="en-US" i="1" dirty="0" smtClean="0">
                <a:solidFill>
                  <a:schemeClr val="accent3">
                    <a:lumMod val="50000"/>
                  </a:schemeClr>
                </a:solidFill>
                <a:latin typeface="Calibri"/>
                <a:cs typeface="Calibri"/>
              </a:rPr>
              <a:t>Bioinformatics.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:10.1093/bioinformatics/18.1.92</a:t>
            </a:r>
            <a:r>
              <a:rPr lang="en-US" dirty="0" smtClean="0">
                <a:solidFill>
                  <a:schemeClr val="accent3">
                    <a:lumMod val="50000"/>
                  </a:schemeClr>
                </a:solidFill>
                <a:cs typeface="Calibri"/>
              </a:rPr>
              <a:t/>
            </a:r>
            <a:br>
              <a:rPr lang="en-US" dirty="0" smtClean="0">
                <a:solidFill>
                  <a:schemeClr val="accent3">
                    <a:lumMod val="50000"/>
                  </a:schemeClr>
                </a:solidFill>
                <a:cs typeface="Calibri"/>
              </a:rPr>
            </a:br>
            <a:r>
              <a:rPr lang="en-US" dirty="0" smtClean="0">
                <a:solidFill>
                  <a:schemeClr val="accent3">
                    <a:lumMod val="50000"/>
                  </a:schemeClr>
                </a:solidFill>
                <a:cs typeface="Calibri"/>
              </a:rPr>
              <a:t>Jensen (2001) </a:t>
            </a:r>
            <a:r>
              <a:rPr lang="en-US" i="1" dirty="0" smtClean="0">
                <a:solidFill>
                  <a:schemeClr val="accent3">
                    <a:lumMod val="50000"/>
                  </a:schemeClr>
                </a:solidFill>
                <a:cs typeface="Calibri"/>
              </a:rPr>
              <a:t>Genome Biol.</a:t>
            </a:r>
            <a:r>
              <a:rPr lang="en-US" dirty="0" smtClean="0">
                <a:solidFill>
                  <a:schemeClr val="accent3">
                    <a:lumMod val="50000"/>
                  </a:schemeClr>
                </a:solidFill>
                <a:cs typeface="Calibri"/>
              </a:rPr>
              <a:t> </a:t>
            </a:r>
            <a:r>
              <a:rPr lang="en-US" dirty="0" smtClean="0">
                <a:solidFill>
                  <a:schemeClr val="accent3">
                    <a:lumMod val="50000"/>
                  </a:schemeClr>
                </a:solidFill>
                <a:cs typeface="Calibri"/>
                <a:hlinkClick r:id="rId3"/>
              </a:rPr>
              <a:t>doi:10.1186/gb-2001-2-8-interactions1002</a:t>
            </a:r>
            <a:endParaRPr lang="en-US" dirty="0" smtClean="0">
              <a:solidFill>
                <a:schemeClr val="accent3">
                  <a:lumMod val="50000"/>
                </a:schemeClr>
              </a:solidFill>
              <a:cs typeface="Calibri"/>
            </a:endParaRPr>
          </a:p>
          <a:p>
            <a:r>
              <a:rPr lang="en-US" dirty="0" smtClean="0">
                <a:solidFill>
                  <a:schemeClr val="accent3">
                    <a:lumMod val="50000"/>
                  </a:schemeClr>
                </a:solidFill>
                <a:latin typeface="Calibri"/>
                <a:cs typeface="Calibri"/>
              </a:rPr>
              <a:t>Fitch (2000) </a:t>
            </a:r>
            <a:r>
              <a:rPr lang="en-US" i="1" dirty="0" smtClean="0">
                <a:solidFill>
                  <a:schemeClr val="accent3">
                    <a:lumMod val="50000"/>
                  </a:schemeClr>
                </a:solidFill>
                <a:latin typeface="Calibri"/>
                <a:cs typeface="Calibri"/>
              </a:rPr>
              <a:t>Trends Genet</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4"/>
              </a:rPr>
              <a:t>doi:10.1016/S0168-9525(00)02005-9</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23211255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t>
            </a:r>
            <a:r>
              <a:rPr lang="en-US" dirty="0" err="1" smtClean="0"/>
              <a:t>Orthologues</a:t>
            </a:r>
            <a:r>
              <a:rPr lang="en-US" dirty="0" smtClean="0"/>
              <a:t>”</a:t>
            </a:r>
            <a:endParaRPr lang="en-US" dirty="0"/>
          </a:p>
        </p:txBody>
      </p:sp>
      <p:sp>
        <p:nvSpPr>
          <p:cNvPr id="3" name="Text Placeholder 2"/>
          <p:cNvSpPr>
            <a:spLocks noGrp="1"/>
          </p:cNvSpPr>
          <p:nvPr>
            <p:ph type="body" sz="quarter" idx="11"/>
          </p:nvPr>
        </p:nvSpPr>
        <p:spPr>
          <a:xfrm>
            <a:off x="617814" y="1508696"/>
            <a:ext cx="7508515" cy="492443"/>
          </a:xfrm>
        </p:spPr>
        <p:txBody>
          <a:bodyPr/>
          <a:lstStyle/>
          <a:p>
            <a:pPr marL="108000" indent="0">
              <a:buNone/>
            </a:pPr>
            <a:r>
              <a:rPr lang="en-US" dirty="0" smtClean="0"/>
              <a:t>Or, more pragmatically for hypothesis generation…</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Finding evolutionary (and/or functional) equivalents of features across two or more organisms’ genomes.</a:t>
            </a:r>
            <a:endParaRPr lang="en-US" b="1" dirty="0">
              <a:solidFill>
                <a:schemeClr val="accent3">
                  <a:lumMod val="50000"/>
                </a:schemeClr>
              </a:solidFill>
            </a:endParaRPr>
          </a:p>
        </p:txBody>
      </p:sp>
    </p:spTree>
    <p:extLst>
      <p:ext uri="{BB962C8B-B14F-4D97-AF65-F5344CB8AC3E}">
        <p14:creationId xmlns:p14="http://schemas.microsoft.com/office/powerpoint/2010/main" val="1494424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8422" y="401864"/>
            <a:ext cx="6749672" cy="655200"/>
          </a:xfrm>
        </p:spPr>
        <p:txBody>
          <a:bodyPr>
            <a:normAutofit/>
          </a:bodyPr>
          <a:lstStyle/>
          <a:p>
            <a:r>
              <a:rPr lang="en-US" dirty="0" smtClean="0"/>
              <a:t>Why “</a:t>
            </a:r>
            <a:r>
              <a:rPr lang="en-US" dirty="0" err="1" smtClean="0"/>
              <a:t>orthologues</a:t>
            </a:r>
            <a:r>
              <a:rPr lang="en-US" dirty="0" smtClean="0"/>
              <a:t>”?</a:t>
            </a:r>
            <a:endParaRPr lang="en-US" dirty="0"/>
          </a:p>
        </p:txBody>
      </p:sp>
      <p:sp>
        <p:nvSpPr>
          <p:cNvPr id="5" name="Content Placeholder 4"/>
          <p:cNvSpPr>
            <a:spLocks noGrp="1"/>
          </p:cNvSpPr>
          <p:nvPr>
            <p:ph idx="4294967295"/>
          </p:nvPr>
        </p:nvSpPr>
        <p:spPr>
          <a:xfrm>
            <a:off x="325996" y="1163782"/>
            <a:ext cx="8584544" cy="5315576"/>
          </a:xfrm>
          <a:prstGeom prst="rect">
            <a:avLst/>
          </a:prstGeom>
        </p:spPr>
        <p:txBody>
          <a:bodyPr/>
          <a:lstStyle/>
          <a:p>
            <a:pPr>
              <a:spcBef>
                <a:spcPts val="0"/>
              </a:spcBef>
              <a:spcAft>
                <a:spcPts val="600"/>
              </a:spcAft>
            </a:pPr>
            <a:r>
              <a:rPr lang="en-US" sz="2400" dirty="0" smtClean="0"/>
              <a:t>Need to </a:t>
            </a:r>
            <a:r>
              <a:rPr lang="en-US" sz="2400" dirty="0" err="1" smtClean="0"/>
              <a:t>formalise</a:t>
            </a:r>
            <a:r>
              <a:rPr lang="en-US" sz="2400" dirty="0" smtClean="0"/>
              <a:t> the concept of </a:t>
            </a:r>
            <a:r>
              <a:rPr lang="en-US" sz="2400" b="1" i="1" dirty="0" smtClean="0">
                <a:solidFill>
                  <a:schemeClr val="accent5"/>
                </a:solidFill>
              </a:rPr>
              <a:t>corresponding genes</a:t>
            </a:r>
            <a:r>
              <a:rPr lang="en-US" sz="2400" i="1" dirty="0"/>
              <a:t> </a:t>
            </a:r>
            <a:r>
              <a:rPr lang="en-US" sz="2400" i="1" dirty="0" smtClean="0"/>
              <a:t/>
            </a:r>
            <a:br>
              <a:rPr lang="en-US" sz="2400" i="1" dirty="0" smtClean="0"/>
            </a:br>
            <a:r>
              <a:rPr lang="en-US" sz="2400" dirty="0" smtClean="0"/>
              <a:t>across multiple organisms.</a:t>
            </a:r>
          </a:p>
          <a:p>
            <a:pPr lvl="1">
              <a:spcBef>
                <a:spcPts val="0"/>
              </a:spcBef>
              <a:spcAft>
                <a:spcPts val="600"/>
              </a:spcAft>
            </a:pPr>
            <a:r>
              <a:rPr lang="en-US" sz="1800" dirty="0" smtClean="0"/>
              <a:t>Evolutionary</a:t>
            </a:r>
          </a:p>
          <a:p>
            <a:pPr lvl="1">
              <a:spcBef>
                <a:spcPts val="0"/>
              </a:spcBef>
              <a:spcAft>
                <a:spcPts val="600"/>
              </a:spcAft>
            </a:pPr>
            <a:r>
              <a:rPr lang="en-US" sz="1800" dirty="0" smtClean="0"/>
              <a:t>Functional? (</a:t>
            </a:r>
            <a:r>
              <a:rPr lang="en-US" sz="1800" b="1" dirty="0" smtClean="0">
                <a:solidFill>
                  <a:schemeClr val="accent6">
                    <a:lumMod val="75000"/>
                  </a:schemeClr>
                </a:solidFill>
              </a:rPr>
              <a:t>“The </a:t>
            </a:r>
            <a:r>
              <a:rPr lang="en-US" sz="1800" b="1" dirty="0" err="1" smtClean="0">
                <a:solidFill>
                  <a:schemeClr val="accent6">
                    <a:lumMod val="75000"/>
                  </a:schemeClr>
                </a:solidFill>
              </a:rPr>
              <a:t>Ortholog</a:t>
            </a:r>
            <a:r>
              <a:rPr lang="en-US" sz="1800" b="1" dirty="0" smtClean="0">
                <a:solidFill>
                  <a:schemeClr val="accent6">
                    <a:lumMod val="75000"/>
                  </a:schemeClr>
                </a:solidFill>
              </a:rPr>
              <a:t> Conjecture”</a:t>
            </a:r>
            <a:r>
              <a:rPr lang="en-US" sz="1800" dirty="0" smtClean="0"/>
              <a:t>)</a:t>
            </a:r>
          </a:p>
          <a:p>
            <a:pPr>
              <a:spcBef>
                <a:spcPts val="0"/>
              </a:spcBef>
              <a:spcAft>
                <a:spcPts val="600"/>
              </a:spcAft>
            </a:pPr>
            <a:r>
              <a:rPr lang="en-US" sz="2400" dirty="0" smtClean="0"/>
              <a:t>Applications in:</a:t>
            </a:r>
          </a:p>
          <a:p>
            <a:pPr lvl="1">
              <a:spcBef>
                <a:spcPts val="0"/>
              </a:spcBef>
              <a:spcAft>
                <a:spcPts val="600"/>
              </a:spcAft>
            </a:pPr>
            <a:r>
              <a:rPr lang="en-US" sz="1800" dirty="0" smtClean="0">
                <a:solidFill>
                  <a:schemeClr val="tx2">
                    <a:lumMod val="75000"/>
                    <a:lumOff val="25000"/>
                  </a:schemeClr>
                </a:solidFill>
              </a:rPr>
              <a:t>Comparative genomics</a:t>
            </a:r>
          </a:p>
          <a:p>
            <a:pPr lvl="1">
              <a:spcBef>
                <a:spcPts val="0"/>
              </a:spcBef>
              <a:spcAft>
                <a:spcPts val="600"/>
              </a:spcAft>
            </a:pPr>
            <a:r>
              <a:rPr lang="en-US" sz="1800" dirty="0" smtClean="0">
                <a:solidFill>
                  <a:schemeClr val="accent1">
                    <a:lumMod val="75000"/>
                    <a:lumOff val="25000"/>
                  </a:schemeClr>
                </a:solidFill>
              </a:rPr>
              <a:t>Functional genomics</a:t>
            </a:r>
          </a:p>
          <a:p>
            <a:pPr lvl="1">
              <a:spcBef>
                <a:spcPts val="0"/>
              </a:spcBef>
              <a:spcAft>
                <a:spcPts val="600"/>
              </a:spcAft>
            </a:pPr>
            <a:r>
              <a:rPr lang="en-US" sz="1800" dirty="0" err="1" smtClean="0">
                <a:solidFill>
                  <a:schemeClr val="accent5">
                    <a:lumMod val="75000"/>
                  </a:schemeClr>
                </a:solidFill>
              </a:rPr>
              <a:t>Phylogenetics</a:t>
            </a:r>
            <a:r>
              <a:rPr lang="en-US" sz="1800" dirty="0" smtClean="0"/>
              <a:t>, …</a:t>
            </a:r>
          </a:p>
          <a:p>
            <a:pPr>
              <a:spcBef>
                <a:spcPts val="0"/>
              </a:spcBef>
              <a:spcAft>
                <a:spcPts val="600"/>
              </a:spcAft>
            </a:pPr>
            <a:r>
              <a:rPr lang="en-US" sz="2400" dirty="0" smtClean="0"/>
              <a:t>Many (&gt;35) databases attempt to describe </a:t>
            </a:r>
            <a:br>
              <a:rPr lang="en-US" sz="2400" dirty="0" smtClean="0"/>
            </a:br>
            <a:r>
              <a:rPr lang="en-US" sz="2400" dirty="0" smtClean="0"/>
              <a:t>orthologous relationships</a:t>
            </a:r>
          </a:p>
          <a:p>
            <a:pPr lvl="1">
              <a:spcBef>
                <a:spcPts val="0"/>
              </a:spcBef>
              <a:spcAft>
                <a:spcPts val="600"/>
              </a:spcAft>
            </a:pPr>
            <a:r>
              <a:rPr lang="en-US" sz="1800" dirty="0">
                <a:hlinkClick r:id="rId2"/>
              </a:rPr>
              <a:t>http://</a:t>
            </a:r>
            <a:r>
              <a:rPr lang="en-US" sz="1800" dirty="0" err="1">
                <a:hlinkClick r:id="rId2"/>
              </a:rPr>
              <a:t>questfororthologs.org</a:t>
            </a:r>
            <a:r>
              <a:rPr lang="en-US" sz="1800" dirty="0">
                <a:hlinkClick r:id="rId2"/>
              </a:rPr>
              <a:t>/</a:t>
            </a:r>
            <a:r>
              <a:rPr lang="en-US" sz="1800" dirty="0" err="1">
                <a:hlinkClick r:id="rId2"/>
              </a:rPr>
              <a:t>orthology_databases</a:t>
            </a:r>
            <a:endParaRPr lang="en-US" sz="1800" dirty="0" smtClean="0"/>
          </a:p>
        </p:txBody>
      </p:sp>
      <p:pic>
        <p:nvPicPr>
          <p:cNvPr id="6" name="Picture 5" descr="orthology_databas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692" y="1636818"/>
            <a:ext cx="2642848" cy="4546739"/>
          </a:xfrm>
          <a:prstGeom prst="rect">
            <a:avLst/>
          </a:prstGeom>
        </p:spPr>
      </p:pic>
      <p:sp>
        <p:nvSpPr>
          <p:cNvPr id="7" name="TextBox 6"/>
          <p:cNvSpPr txBox="1"/>
          <p:nvPr/>
        </p:nvSpPr>
        <p:spPr>
          <a:xfrm>
            <a:off x="0" y="5934670"/>
            <a:ext cx="7148111" cy="923330"/>
          </a:xfrm>
          <a:prstGeom prst="rect">
            <a:avLst/>
          </a:prstGeom>
          <a:noFill/>
        </p:spPr>
        <p:txBody>
          <a:bodyPr wrap="none" rtlCol="0">
            <a:spAutoFit/>
          </a:bodyPr>
          <a:lstStyle/>
          <a:p>
            <a:r>
              <a:rPr lang="en-US" dirty="0" err="1">
                <a:solidFill>
                  <a:schemeClr val="accent3">
                    <a:lumMod val="50000"/>
                  </a:schemeClr>
                </a:solidFill>
                <a:cs typeface="Calibri"/>
              </a:rPr>
              <a:t>Dessimoz</a:t>
            </a:r>
            <a:r>
              <a:rPr lang="en-US" dirty="0">
                <a:solidFill>
                  <a:schemeClr val="accent3">
                    <a:lumMod val="50000"/>
                  </a:schemeClr>
                </a:solidFill>
                <a:cs typeface="Calibri"/>
              </a:rPr>
              <a:t> (2011) </a:t>
            </a:r>
            <a:r>
              <a:rPr lang="en-US" i="1" dirty="0">
                <a:solidFill>
                  <a:schemeClr val="accent3">
                    <a:lumMod val="50000"/>
                  </a:schemeClr>
                </a:solidFill>
                <a:cs typeface="Calibri"/>
              </a:rPr>
              <a:t>Brief. </a:t>
            </a:r>
            <a:r>
              <a:rPr lang="en-US" i="1" dirty="0" err="1">
                <a:solidFill>
                  <a:schemeClr val="accent3">
                    <a:lumMod val="50000"/>
                  </a:schemeClr>
                </a:solidFill>
                <a:cs typeface="Calibri"/>
              </a:rPr>
              <a:t>Bioinf</a:t>
            </a:r>
            <a:r>
              <a:rPr lang="en-US" i="1" dirty="0">
                <a:solidFill>
                  <a:schemeClr val="accent3">
                    <a:lumMod val="50000"/>
                  </a:schemeClr>
                </a:solidFill>
                <a:cs typeface="Calibri"/>
              </a:rPr>
              <a:t>.</a:t>
            </a:r>
            <a:r>
              <a:rPr lang="en-US" dirty="0">
                <a:solidFill>
                  <a:schemeClr val="accent3">
                    <a:lumMod val="50000"/>
                  </a:schemeClr>
                </a:solidFill>
                <a:cs typeface="Calibri"/>
              </a:rPr>
              <a:t> </a:t>
            </a:r>
            <a:r>
              <a:rPr lang="en-US" dirty="0">
                <a:solidFill>
                  <a:schemeClr val="accent3">
                    <a:lumMod val="50000"/>
                  </a:schemeClr>
                </a:solidFill>
                <a:cs typeface="Calibri"/>
                <a:hlinkClick r:id="rId4"/>
              </a:rPr>
              <a:t>doi:</a:t>
            </a:r>
            <a:r>
              <a:rPr lang="it-IT" dirty="0">
                <a:hlinkClick r:id="rId4"/>
              </a:rPr>
              <a:t>10.1093/bib/bbr057</a:t>
            </a:r>
            <a:endParaRPr lang="en-US" i="1" dirty="0">
              <a:solidFill>
                <a:schemeClr val="accent3">
                  <a:lumMod val="50000"/>
                </a:schemeClr>
              </a:solidFill>
              <a:cs typeface="Calibri"/>
            </a:endParaRPr>
          </a:p>
          <a:p>
            <a:r>
              <a:rPr lang="en-US" dirty="0" smtClean="0">
                <a:solidFill>
                  <a:schemeClr val="accent3">
                    <a:lumMod val="50000"/>
                  </a:schemeClr>
                </a:solidFill>
                <a:latin typeface="Calibri"/>
                <a:cs typeface="Calibri"/>
              </a:rPr>
              <a:t>Chen &amp; Zhang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Biol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5"/>
              </a:rPr>
              <a:t>doi:10.1371/journal.pcbi.1002784</a:t>
            </a:r>
            <a:endParaRPr lang="en-US" dirty="0" smtClean="0">
              <a:solidFill>
                <a:schemeClr val="accent3">
                  <a:lumMod val="50000"/>
                </a:schemeClr>
              </a:solidFill>
              <a:latin typeface="Calibri"/>
              <a:cs typeface="Calibri"/>
            </a:endParaRPr>
          </a:p>
          <a:p>
            <a:r>
              <a:rPr lang="en-US" dirty="0" err="1" smtClean="0">
                <a:solidFill>
                  <a:schemeClr val="accent3">
                    <a:lumMod val="50000"/>
                  </a:schemeClr>
                </a:solidFill>
                <a:latin typeface="Calibri"/>
                <a:cs typeface="Calibri"/>
              </a:rPr>
              <a:t>Altenhoff</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 et </a:t>
            </a:r>
            <a:r>
              <a:rPr lang="en-US" dirty="0" smtClean="0">
                <a:solidFill>
                  <a:schemeClr val="accent3">
                    <a:lumMod val="50000"/>
                  </a:schemeClr>
                </a:solidFill>
                <a:latin typeface="Calibri"/>
                <a:cs typeface="Calibri"/>
              </a:rPr>
              <a:t>al.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a:t>
            </a:r>
            <a:r>
              <a:rPr lang="en-US" dirty="0" smtClean="0">
                <a:solidFill>
                  <a:schemeClr val="accent3">
                    <a:lumMod val="50000"/>
                  </a:schemeClr>
                </a:solidFill>
                <a:latin typeface="Calibri"/>
                <a:cs typeface="Calibri"/>
              </a:rPr>
              <a:t>Biol. </a:t>
            </a:r>
            <a:r>
              <a:rPr lang="en-US" dirty="0" smtClean="0">
                <a:solidFill>
                  <a:schemeClr val="accent3">
                    <a:lumMod val="50000"/>
                  </a:schemeClr>
                </a:solidFill>
                <a:latin typeface="Calibri"/>
                <a:cs typeface="Calibri"/>
                <a:hlinkClick r:id="rId6"/>
              </a:rPr>
              <a:t>doi:10.1371/journal.pcbi.1002514</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03060025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a:t>
            </a:r>
            <a:r>
              <a:rPr lang="en-US" dirty="0" err="1" smtClean="0"/>
              <a:t>orthologues</a:t>
            </a:r>
            <a:r>
              <a:rPr lang="en-US" dirty="0" smtClean="0"/>
              <a:t>”?</a:t>
            </a:r>
            <a:endParaRPr lang="en-US" dirty="0"/>
          </a:p>
        </p:txBody>
      </p:sp>
      <p:sp>
        <p:nvSpPr>
          <p:cNvPr id="3" name="Content Placeholder 2"/>
          <p:cNvSpPr>
            <a:spLocks noGrp="1"/>
          </p:cNvSpPr>
          <p:nvPr>
            <p:ph idx="4294967295"/>
          </p:nvPr>
        </p:nvSpPr>
        <p:spPr>
          <a:xfrm>
            <a:off x="797442" y="1163781"/>
            <a:ext cx="7664854" cy="4405479"/>
          </a:xfrm>
          <a:prstGeom prst="rect">
            <a:avLst/>
          </a:prstGeom>
        </p:spPr>
        <p:txBody>
          <a:bodyPr/>
          <a:lstStyle/>
          <a:p>
            <a:pPr>
              <a:spcBef>
                <a:spcPts val="72"/>
              </a:spcBef>
              <a:spcAft>
                <a:spcPts val="1200"/>
              </a:spcAft>
            </a:pPr>
            <a:r>
              <a:rPr lang="en-US" sz="2800" dirty="0" smtClean="0"/>
              <a:t>Many published methods and databases:</a:t>
            </a:r>
          </a:p>
          <a:p>
            <a:pPr lvl="1">
              <a:spcBef>
                <a:spcPts val="72"/>
              </a:spcBef>
              <a:spcAft>
                <a:spcPts val="1200"/>
              </a:spcAft>
            </a:pPr>
            <a:r>
              <a:rPr lang="en-US" sz="2000" dirty="0" smtClean="0">
                <a:solidFill>
                  <a:schemeClr val="accent5">
                    <a:lumMod val="75000"/>
                  </a:schemeClr>
                </a:solidFill>
              </a:rPr>
              <a:t>Pairwise between two genomes:</a:t>
            </a:r>
            <a:r>
              <a:rPr lang="en-US" sz="2000" dirty="0" smtClean="0"/>
              <a:t> </a:t>
            </a:r>
          </a:p>
          <a:p>
            <a:pPr lvl="2">
              <a:spcBef>
                <a:spcPts val="72"/>
              </a:spcBef>
              <a:spcAft>
                <a:spcPts val="1200"/>
              </a:spcAft>
            </a:pPr>
            <a:r>
              <a:rPr lang="en-US" sz="2000" dirty="0" smtClean="0">
                <a:hlinkClick r:id="rId2"/>
              </a:rPr>
              <a:t>RBBH</a:t>
            </a:r>
            <a:r>
              <a:rPr lang="en-US" sz="2000" dirty="0" smtClean="0"/>
              <a:t> (aka BBH, RBH, etc.), </a:t>
            </a:r>
            <a:r>
              <a:rPr lang="en-US" sz="2000" dirty="0" smtClean="0">
                <a:hlinkClick r:id="rId3"/>
              </a:rPr>
              <a:t>RSD</a:t>
            </a:r>
            <a:r>
              <a:rPr lang="en-US" sz="2000" dirty="0" smtClean="0"/>
              <a:t>, </a:t>
            </a:r>
            <a:r>
              <a:rPr lang="en-US" sz="2000" dirty="0" err="1" smtClean="0">
                <a:hlinkClick r:id="rId4"/>
              </a:rPr>
              <a:t>InParanoid</a:t>
            </a:r>
            <a:r>
              <a:rPr lang="en-US" sz="2000" dirty="0" smtClean="0"/>
              <a:t>, </a:t>
            </a:r>
            <a:r>
              <a:rPr lang="en-US" sz="2000" dirty="0" err="1" smtClean="0">
                <a:hlinkClick r:id="rId5"/>
              </a:rPr>
              <a:t>RoundUp</a:t>
            </a:r>
            <a:endParaRPr lang="en-US" sz="2000" dirty="0" smtClean="0"/>
          </a:p>
          <a:p>
            <a:pPr lvl="1">
              <a:spcBef>
                <a:spcPts val="72"/>
              </a:spcBef>
              <a:spcAft>
                <a:spcPts val="1200"/>
              </a:spcAft>
            </a:pPr>
            <a:r>
              <a:rPr lang="en-US" sz="2000" dirty="0" smtClean="0">
                <a:solidFill>
                  <a:schemeClr val="accent3">
                    <a:lumMod val="75000"/>
                  </a:schemeClr>
                </a:solidFill>
              </a:rPr>
              <a:t>Multi-genome:</a:t>
            </a:r>
            <a:r>
              <a:rPr lang="en-US" sz="2000" dirty="0" smtClean="0"/>
              <a:t> </a:t>
            </a:r>
          </a:p>
          <a:p>
            <a:pPr lvl="2">
              <a:spcBef>
                <a:spcPts val="72"/>
              </a:spcBef>
              <a:spcAft>
                <a:spcPts val="1200"/>
              </a:spcAft>
            </a:pPr>
            <a:r>
              <a:rPr lang="en-US" sz="2000" dirty="0" smtClean="0"/>
              <a:t>Graph-based: </a:t>
            </a:r>
            <a:r>
              <a:rPr lang="en-US" sz="2000" dirty="0" smtClean="0">
                <a:hlinkClick r:id="rId6"/>
              </a:rPr>
              <a:t>COG</a:t>
            </a:r>
            <a:r>
              <a:rPr lang="en-US" sz="2000" dirty="0" smtClean="0"/>
              <a:t>, </a:t>
            </a:r>
            <a:r>
              <a:rPr lang="en-US" sz="2000" dirty="0" err="1" smtClean="0">
                <a:hlinkClick r:id="rId7"/>
              </a:rPr>
              <a:t>eggNOG</a:t>
            </a:r>
            <a:r>
              <a:rPr lang="en-US" sz="2000" dirty="0" smtClean="0"/>
              <a:t>, </a:t>
            </a:r>
            <a:r>
              <a:rPr lang="en-US" sz="2000" dirty="0" err="1" smtClean="0">
                <a:hlinkClick r:id="rId8"/>
              </a:rPr>
              <a:t>OrthoDB</a:t>
            </a:r>
            <a:r>
              <a:rPr lang="en-US" sz="2000" dirty="0" smtClean="0"/>
              <a:t>, </a:t>
            </a:r>
            <a:r>
              <a:rPr lang="en-US" sz="2000" dirty="0" err="1" smtClean="0">
                <a:hlinkClick r:id="rId9"/>
              </a:rPr>
              <a:t>OrthoMCL</a:t>
            </a:r>
            <a:r>
              <a:rPr lang="en-US" sz="2000" dirty="0" smtClean="0"/>
              <a:t>, </a:t>
            </a:r>
            <a:r>
              <a:rPr lang="en-US" sz="2000" dirty="0" smtClean="0">
                <a:hlinkClick r:id="rId10"/>
              </a:rPr>
              <a:t>OMA</a:t>
            </a:r>
            <a:r>
              <a:rPr lang="en-US" sz="2000" dirty="0" smtClean="0"/>
              <a:t>, </a:t>
            </a:r>
            <a:r>
              <a:rPr lang="en-US" sz="2000" dirty="0" err="1" smtClean="0">
                <a:hlinkClick r:id="rId11"/>
              </a:rPr>
              <a:t>MultiParanoid</a:t>
            </a:r>
            <a:endParaRPr lang="en-US" sz="2000" dirty="0" smtClean="0"/>
          </a:p>
          <a:p>
            <a:pPr lvl="2">
              <a:spcBef>
                <a:spcPts val="72"/>
              </a:spcBef>
              <a:spcAft>
                <a:spcPts val="1200"/>
              </a:spcAft>
            </a:pPr>
            <a:r>
              <a:rPr lang="en-US" sz="2000" dirty="0" smtClean="0"/>
              <a:t>Tree-based: </a:t>
            </a:r>
            <a:r>
              <a:rPr lang="en-US" sz="2000" dirty="0" smtClean="0">
                <a:hlinkClick r:id="rId12"/>
              </a:rPr>
              <a:t>TreeFam</a:t>
            </a:r>
            <a:r>
              <a:rPr lang="en-US" sz="2000" dirty="0" smtClean="0"/>
              <a:t>, </a:t>
            </a:r>
            <a:r>
              <a:rPr lang="en-US" sz="2000" dirty="0" smtClean="0">
                <a:hlinkClick r:id="rId13"/>
              </a:rPr>
              <a:t>Ensembl Compara</a:t>
            </a:r>
            <a:r>
              <a:rPr lang="en-US" sz="2000" dirty="0" smtClean="0"/>
              <a:t>, </a:t>
            </a:r>
            <a:r>
              <a:rPr lang="en-US" sz="2000" dirty="0" smtClean="0">
                <a:hlinkClick r:id="rId14"/>
              </a:rPr>
              <a:t>PhylomeDB</a:t>
            </a:r>
            <a:r>
              <a:rPr lang="en-US" sz="2000" dirty="0" smtClean="0"/>
              <a:t>, </a:t>
            </a:r>
            <a:r>
              <a:rPr lang="en-US" sz="2000" dirty="0" smtClean="0">
                <a:hlinkClick r:id="rId15"/>
              </a:rPr>
              <a:t>LOFT</a:t>
            </a:r>
            <a:endParaRPr lang="en-US" sz="2000" dirty="0" smtClean="0"/>
          </a:p>
          <a:p>
            <a:pPr>
              <a:spcBef>
                <a:spcPts val="72"/>
              </a:spcBef>
              <a:spcAft>
                <a:spcPts val="1200"/>
              </a:spcAft>
            </a:pPr>
            <a:r>
              <a:rPr lang="en-US" sz="2400" dirty="0" smtClean="0"/>
              <a:t>Methods may apply different - or </a:t>
            </a:r>
            <a:r>
              <a:rPr lang="en-US" sz="2400" i="1" dirty="0" smtClean="0"/>
              <a:t>refined</a:t>
            </a:r>
            <a:r>
              <a:rPr lang="en-US" sz="2400" dirty="0" smtClean="0"/>
              <a:t> - definitions of </a:t>
            </a:r>
            <a:r>
              <a:rPr lang="en-US" sz="2400" dirty="0" err="1" smtClean="0"/>
              <a:t>orthology</a:t>
            </a:r>
            <a:r>
              <a:rPr lang="en-US" sz="2400" dirty="0" smtClean="0"/>
              <a:t>, </a:t>
            </a:r>
            <a:r>
              <a:rPr lang="en-US" sz="2400" dirty="0" err="1" smtClean="0"/>
              <a:t>paralogy</a:t>
            </a:r>
            <a:r>
              <a:rPr lang="en-US" sz="2400" dirty="0" smtClean="0"/>
              <a:t>, etc.</a:t>
            </a:r>
          </a:p>
        </p:txBody>
      </p:sp>
      <p:sp>
        <p:nvSpPr>
          <p:cNvPr id="4" name="TextBox 3"/>
          <p:cNvSpPr txBox="1"/>
          <p:nvPr/>
        </p:nvSpPr>
        <p:spPr>
          <a:xfrm>
            <a:off x="0" y="6030424"/>
            <a:ext cx="5744381" cy="830997"/>
          </a:xfrm>
          <a:prstGeom prst="rect">
            <a:avLst/>
          </a:prstGeom>
          <a:noFill/>
        </p:spPr>
        <p:txBody>
          <a:bodyPr wrap="none" rtlCol="0">
            <a:spAutoFit/>
          </a:bodyPr>
          <a:lstStyle/>
          <a:p>
            <a:r>
              <a:rPr lang="en-US" sz="1600" dirty="0" err="1" smtClean="0">
                <a:solidFill>
                  <a:schemeClr val="accent3">
                    <a:lumMod val="50000"/>
                  </a:schemeClr>
                </a:solidFill>
                <a:latin typeface="Calibri"/>
                <a:cs typeface="Calibri"/>
              </a:rPr>
              <a:t>Salichos</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PLoS</a:t>
            </a:r>
            <a:r>
              <a:rPr lang="en-US" sz="1600" i="1" dirty="0" smtClean="0">
                <a:solidFill>
                  <a:schemeClr val="accent3">
                    <a:lumMod val="50000"/>
                  </a:schemeClr>
                </a:solidFill>
                <a:latin typeface="Calibri"/>
                <a:cs typeface="Calibri"/>
              </a:rPr>
              <a:t> One.</a:t>
            </a:r>
            <a:r>
              <a:rPr lang="en-US" sz="1600" dirty="0" smtClean="0">
                <a:solidFill>
                  <a:schemeClr val="accent3">
                    <a:lumMod val="50000"/>
                  </a:schemeClr>
                </a:solidFill>
                <a:latin typeface="Calibri"/>
                <a:cs typeface="Calibri"/>
              </a:rPr>
              <a:t> </a:t>
            </a:r>
            <a:r>
              <a:rPr lang="en-US" sz="1600" dirty="0" smtClean="0">
                <a:hlinkClick r:id="rId16"/>
              </a:rPr>
              <a:t>d</a:t>
            </a:r>
            <a:r>
              <a:rPr lang="fr-FR" sz="1600" dirty="0" smtClean="0">
                <a:hlinkClick r:id="rId16"/>
              </a:rPr>
              <a:t>oi:10.1371/journal.pone.0018755</a:t>
            </a:r>
            <a:r>
              <a:rPr lang="fr-FR" sz="1600" dirty="0" smtClean="0"/>
              <a:t> </a:t>
            </a:r>
          </a:p>
          <a:p>
            <a:r>
              <a:rPr lang="en-US" sz="1600" dirty="0" err="1" smtClean="0">
                <a:solidFill>
                  <a:schemeClr val="accent3">
                    <a:lumMod val="50000"/>
                  </a:schemeClr>
                </a:solidFill>
                <a:latin typeface="Calibri"/>
                <a:cs typeface="Calibri"/>
              </a:rPr>
              <a:t>Trachana</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 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Bioessays</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7"/>
              </a:rPr>
              <a:t>doi:</a:t>
            </a:r>
            <a:r>
              <a:rPr lang="en-US" sz="1600" dirty="0" smtClean="0">
                <a:hlinkClick r:id="rId17"/>
              </a:rPr>
              <a:t>10.1002</a:t>
            </a:r>
            <a:r>
              <a:rPr lang="en-US" sz="1600" dirty="0">
                <a:hlinkClick r:id="rId17"/>
              </a:rPr>
              <a:t>/bies.</a:t>
            </a:r>
            <a:r>
              <a:rPr lang="en-US" sz="1600" dirty="0" smtClean="0">
                <a:hlinkClick r:id="rId17"/>
              </a:rPr>
              <a:t>201100062</a:t>
            </a:r>
            <a:endParaRPr lang="en-US" sz="1600" dirty="0" smtClean="0"/>
          </a:p>
          <a:p>
            <a:r>
              <a:rPr lang="en-US" sz="1600" dirty="0" err="1" smtClean="0">
                <a:solidFill>
                  <a:schemeClr val="accent3">
                    <a:lumMod val="50000"/>
                  </a:schemeClr>
                </a:solidFill>
                <a:latin typeface="Calibri"/>
                <a:cs typeface="Calibri"/>
              </a:rPr>
              <a:t>Kristensen</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smtClean="0">
                <a:solidFill>
                  <a:schemeClr val="accent3">
                    <a:lumMod val="50000"/>
                  </a:schemeClr>
                </a:solidFill>
                <a:latin typeface="Calibri"/>
                <a:cs typeface="Calibri"/>
              </a:rPr>
              <a:t>Brief. </a:t>
            </a:r>
            <a:r>
              <a:rPr lang="en-US" sz="1600" i="1" dirty="0" err="1" smtClean="0">
                <a:solidFill>
                  <a:schemeClr val="accent3">
                    <a:lumMod val="50000"/>
                  </a:schemeClr>
                </a:solidFill>
                <a:latin typeface="Calibri"/>
                <a:cs typeface="Calibri"/>
              </a:rPr>
              <a:t>Bioinf</a:t>
            </a:r>
            <a:r>
              <a:rPr lang="en-US" sz="1600" i="1" dirty="0" smtClean="0">
                <a:solidFill>
                  <a:schemeClr val="accent3">
                    <a:lumMod val="50000"/>
                  </a:schemeClr>
                </a:solidFill>
                <a:latin typeface="Calibri"/>
                <a:cs typeface="Calibri"/>
              </a:rPr>
              <a:t>.</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8"/>
              </a:rPr>
              <a:t>doi:10.1093/bib/bbr030</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42002274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31311"/>
            <a:ext cx="6779132" cy="584776"/>
          </a:xfrm>
        </p:spPr>
        <p:txBody>
          <a:bodyPr/>
          <a:lstStyle/>
          <a:p>
            <a:r>
              <a:rPr lang="en-US" sz="3200" dirty="0" smtClean="0"/>
              <a:t>Evaluating </a:t>
            </a:r>
            <a:r>
              <a:rPr lang="en-US" sz="3200" dirty="0" smtClean="0"/>
              <a:t>“</a:t>
            </a:r>
            <a:r>
              <a:rPr lang="en-US" sz="3200" dirty="0" err="1" smtClean="0"/>
              <a:t>Orthologue</a:t>
            </a:r>
            <a:r>
              <a:rPr lang="en-US" sz="3200" dirty="0" smtClean="0"/>
              <a:t>” Prediction</a:t>
            </a:r>
            <a:endParaRPr lang="en-US" sz="3200" dirty="0"/>
          </a:p>
        </p:txBody>
      </p:sp>
      <p:sp>
        <p:nvSpPr>
          <p:cNvPr id="4" name="Content Placeholder 3"/>
          <p:cNvSpPr>
            <a:spLocks noGrp="1"/>
          </p:cNvSpPr>
          <p:nvPr>
            <p:ph idx="4294967295"/>
          </p:nvPr>
        </p:nvSpPr>
        <p:spPr>
          <a:xfrm>
            <a:off x="426283" y="1163782"/>
            <a:ext cx="8268121" cy="4794218"/>
          </a:xfrm>
          <a:prstGeom prst="rect">
            <a:avLst/>
          </a:prstGeom>
        </p:spPr>
        <p:txBody>
          <a:bodyPr>
            <a:normAutofit/>
          </a:bodyPr>
          <a:lstStyle/>
          <a:p>
            <a:pPr>
              <a:spcBef>
                <a:spcPts val="0"/>
              </a:spcBef>
              <a:spcAft>
                <a:spcPts val="600"/>
              </a:spcAft>
            </a:pPr>
            <a:r>
              <a:rPr lang="en-US" sz="2400" dirty="0" smtClean="0"/>
              <a:t>Works the same way </a:t>
            </a:r>
            <a:r>
              <a:rPr lang="en-US" sz="2400" dirty="0" smtClean="0"/>
              <a:t>as for </a:t>
            </a:r>
            <a:r>
              <a:rPr lang="en-US" sz="2400" dirty="0" smtClean="0"/>
              <a:t>all prediction tools</a:t>
            </a:r>
          </a:p>
          <a:p>
            <a:pPr marL="572400" indent="-457200">
              <a:spcBef>
                <a:spcPts val="0"/>
              </a:spcBef>
              <a:spcAft>
                <a:spcPts val="600"/>
              </a:spcAft>
              <a:buFont typeface="+mj-lt"/>
              <a:buAutoNum type="arabicPeriod"/>
            </a:pPr>
            <a:r>
              <a:rPr lang="en-US" sz="2400" dirty="0" smtClean="0">
                <a:solidFill>
                  <a:schemeClr val="accent5">
                    <a:lumMod val="60000"/>
                    <a:lumOff val="40000"/>
                  </a:schemeClr>
                </a:solidFill>
              </a:rPr>
              <a:t>Define a “validation set” (gold standard), unseen by the prediction tool</a:t>
            </a:r>
          </a:p>
          <a:p>
            <a:pPr marL="572400" indent="-457200">
              <a:spcBef>
                <a:spcPts val="0"/>
              </a:spcBef>
              <a:spcAft>
                <a:spcPts val="600"/>
              </a:spcAft>
              <a:buFont typeface="+mj-lt"/>
              <a:buAutoNum type="arabicPeriod"/>
            </a:pPr>
            <a:r>
              <a:rPr lang="en-US" sz="2400" dirty="0" smtClean="0">
                <a:solidFill>
                  <a:schemeClr val="tx2">
                    <a:lumMod val="75000"/>
                    <a:lumOff val="25000"/>
                  </a:schemeClr>
                </a:solidFill>
              </a:rPr>
              <a:t>Make predictions with the </a:t>
            </a:r>
            <a:br>
              <a:rPr lang="en-US" sz="2400" dirty="0" smtClean="0">
                <a:solidFill>
                  <a:schemeClr val="tx2">
                    <a:lumMod val="75000"/>
                    <a:lumOff val="25000"/>
                  </a:schemeClr>
                </a:solidFill>
              </a:rPr>
            </a:br>
            <a:r>
              <a:rPr lang="en-US" sz="2400" dirty="0" smtClean="0">
                <a:solidFill>
                  <a:schemeClr val="tx2">
                    <a:lumMod val="75000"/>
                    <a:lumOff val="25000"/>
                  </a:schemeClr>
                </a:solidFill>
              </a:rPr>
              <a:t>tool</a:t>
            </a:r>
          </a:p>
          <a:p>
            <a:pPr marL="572400" indent="-457200">
              <a:spcBef>
                <a:spcPts val="0"/>
              </a:spcBef>
              <a:spcAft>
                <a:spcPts val="600"/>
              </a:spcAft>
              <a:buFont typeface="+mj-lt"/>
              <a:buAutoNum type="arabicPeriod"/>
            </a:pPr>
            <a:r>
              <a:rPr lang="en-US" sz="2400" dirty="0" smtClean="0">
                <a:solidFill>
                  <a:schemeClr val="accent5">
                    <a:lumMod val="75000"/>
                  </a:schemeClr>
                </a:solidFill>
              </a:rPr>
              <a:t>Evaluate confusion matrix</a:t>
            </a:r>
            <a:br>
              <a:rPr lang="en-US" sz="2400" dirty="0" smtClean="0">
                <a:solidFill>
                  <a:schemeClr val="accent5">
                    <a:lumMod val="75000"/>
                  </a:schemeClr>
                </a:solidFill>
              </a:rPr>
            </a:br>
            <a:r>
              <a:rPr lang="en-US" sz="2400" dirty="0" smtClean="0">
                <a:solidFill>
                  <a:schemeClr val="accent5">
                    <a:lumMod val="75000"/>
                  </a:schemeClr>
                </a:solidFill>
              </a:rPr>
              <a:t>and performance </a:t>
            </a:r>
            <a:br>
              <a:rPr lang="en-US" sz="2400" dirty="0" smtClean="0">
                <a:solidFill>
                  <a:schemeClr val="accent5">
                    <a:lumMod val="75000"/>
                  </a:schemeClr>
                </a:solidFill>
              </a:rPr>
            </a:br>
            <a:r>
              <a:rPr lang="en-US" sz="2400" dirty="0" smtClean="0">
                <a:solidFill>
                  <a:schemeClr val="accent5">
                    <a:lumMod val="75000"/>
                  </a:schemeClr>
                </a:solidFill>
              </a:rPr>
              <a:t>statistics</a:t>
            </a:r>
          </a:p>
          <a:p>
            <a:pPr lvl="1">
              <a:spcBef>
                <a:spcPts val="0"/>
              </a:spcBef>
              <a:spcAft>
                <a:spcPts val="600"/>
              </a:spcAft>
            </a:pPr>
            <a:r>
              <a:rPr lang="en-US" sz="1800" dirty="0" smtClean="0">
                <a:solidFill>
                  <a:schemeClr val="accent2">
                    <a:lumMod val="75000"/>
                  </a:schemeClr>
                </a:solidFill>
              </a:rPr>
              <a:t>Sensitivity</a:t>
            </a:r>
          </a:p>
          <a:p>
            <a:pPr lvl="1">
              <a:spcBef>
                <a:spcPts val="0"/>
              </a:spcBef>
              <a:spcAft>
                <a:spcPts val="600"/>
              </a:spcAft>
            </a:pPr>
            <a:r>
              <a:rPr lang="en-US" sz="1800" dirty="0" smtClean="0">
                <a:solidFill>
                  <a:schemeClr val="accent5">
                    <a:lumMod val="75000"/>
                  </a:schemeClr>
                </a:solidFill>
              </a:rPr>
              <a:t>Specificity</a:t>
            </a:r>
          </a:p>
          <a:p>
            <a:pPr lvl="1">
              <a:spcBef>
                <a:spcPts val="0"/>
              </a:spcBef>
              <a:spcAft>
                <a:spcPts val="600"/>
              </a:spcAft>
            </a:pPr>
            <a:r>
              <a:rPr lang="en-US" sz="1800" dirty="0" smtClean="0">
                <a:solidFill>
                  <a:schemeClr val="accent3">
                    <a:lumMod val="75000"/>
                  </a:schemeClr>
                </a:solidFill>
              </a:rPr>
              <a:t>Accuracy </a:t>
            </a:r>
            <a:endParaRPr lang="en-US" sz="1800" dirty="0">
              <a:solidFill>
                <a:schemeClr val="accent3">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996534437"/>
              </p:ext>
            </p:extLst>
          </p:nvPr>
        </p:nvGraphicFramePr>
        <p:xfrm>
          <a:off x="4698432" y="2376049"/>
          <a:ext cx="3667813" cy="1112520"/>
        </p:xfrm>
        <a:graphic>
          <a:graphicData uri="http://schemas.openxmlformats.org/drawingml/2006/table">
            <a:tbl>
              <a:tblPr firstRow="1" bandRow="1">
                <a:tableStyleId>{3C2FFA5D-87B4-456A-9821-1D502468CF0F}</a:tableStyleId>
              </a:tblPr>
              <a:tblGrid>
                <a:gridCol w="1467390"/>
                <a:gridCol w="975734"/>
                <a:gridCol w="1224689"/>
              </a:tblGrid>
              <a:tr h="370840">
                <a:tc>
                  <a:txBody>
                    <a:bodyPr/>
                    <a:lstStyle/>
                    <a:p>
                      <a:pPr algn="ctr"/>
                      <a:r>
                        <a:rPr lang="en-US" dirty="0" smtClean="0"/>
                        <a:t>Standard:</a:t>
                      </a:r>
                      <a:endParaRPr lang="en-US" dirty="0"/>
                    </a:p>
                  </a:txBody>
                  <a:tcPr/>
                </a:tc>
                <a:tc>
                  <a:txBody>
                    <a:bodyPr/>
                    <a:lstStyle/>
                    <a:p>
                      <a:pPr algn="ctr"/>
                      <a:r>
                        <a:rPr lang="en-US" dirty="0" smtClean="0"/>
                        <a:t>+</a:t>
                      </a:r>
                      <a:r>
                        <a:rPr lang="en-US" dirty="0" err="1" smtClean="0"/>
                        <a:t>ve</a:t>
                      </a:r>
                      <a:endParaRPr lang="en-US" dirty="0"/>
                    </a:p>
                  </a:txBody>
                  <a:tcPr/>
                </a:tc>
                <a:tc>
                  <a:txBody>
                    <a:bodyPr/>
                    <a:lstStyle/>
                    <a:p>
                      <a:pPr algn="ctr"/>
                      <a:r>
                        <a:rPr lang="en-US" dirty="0" smtClean="0"/>
                        <a:t>-</a:t>
                      </a:r>
                      <a:r>
                        <a:rPr lang="en-US" dirty="0" err="1" smtClean="0"/>
                        <a:t>ve</a:t>
                      </a:r>
                      <a:endParaRPr lang="en-US" dirty="0"/>
                    </a:p>
                  </a:txBody>
                  <a:tcPr/>
                </a:tc>
              </a:tr>
              <a:tr h="370840">
                <a:tc>
                  <a:txBody>
                    <a:bodyPr/>
                    <a:lstStyle/>
                    <a:p>
                      <a:pPr algn="ctr"/>
                      <a:r>
                        <a:rPr lang="en-US" b="1" dirty="0" smtClean="0">
                          <a:solidFill>
                            <a:srgbClr val="FF0000"/>
                          </a:solidFill>
                        </a:rPr>
                        <a:t>Predict +</a:t>
                      </a:r>
                      <a:r>
                        <a:rPr lang="en-US" b="1" dirty="0" err="1" smtClean="0">
                          <a:solidFill>
                            <a:srgbClr val="FF0000"/>
                          </a:solidFill>
                        </a:rPr>
                        <a:t>ve</a:t>
                      </a:r>
                      <a:endParaRPr lang="en-US" b="1" dirty="0">
                        <a:solidFill>
                          <a:srgbClr val="FF0000"/>
                        </a:solidFill>
                      </a:endParaRPr>
                    </a:p>
                  </a:txBody>
                  <a:tcPr/>
                </a:tc>
                <a:tc>
                  <a:txBody>
                    <a:bodyPr/>
                    <a:lstStyle/>
                    <a:p>
                      <a:pPr algn="ctr"/>
                      <a:r>
                        <a:rPr lang="en-US" b="1" dirty="0" smtClean="0">
                          <a:solidFill>
                            <a:schemeClr val="tx2">
                              <a:lumMod val="50000"/>
                              <a:lumOff val="50000"/>
                            </a:schemeClr>
                          </a:solidFill>
                        </a:rPr>
                        <a:t>TP</a:t>
                      </a:r>
                      <a:endParaRPr lang="en-US" b="1" dirty="0">
                        <a:solidFill>
                          <a:schemeClr val="tx2">
                            <a:lumMod val="50000"/>
                            <a:lumOff val="50000"/>
                          </a:schemeClr>
                        </a:solidFill>
                      </a:endParaRPr>
                    </a:p>
                  </a:txBody>
                  <a:tcPr/>
                </a:tc>
                <a:tc>
                  <a:txBody>
                    <a:bodyPr/>
                    <a:lstStyle/>
                    <a:p>
                      <a:pPr algn="ctr"/>
                      <a:r>
                        <a:rPr lang="en-US" b="1" dirty="0" smtClean="0">
                          <a:solidFill>
                            <a:schemeClr val="accent5"/>
                          </a:solidFill>
                        </a:rPr>
                        <a:t>FP</a:t>
                      </a:r>
                      <a:endParaRPr lang="en-US" b="1" dirty="0">
                        <a:solidFill>
                          <a:schemeClr val="accent5"/>
                        </a:solidFill>
                      </a:endParaRPr>
                    </a:p>
                  </a:txBody>
                  <a:tcPr/>
                </a:tc>
              </a:tr>
              <a:tr h="370840">
                <a:tc>
                  <a:txBody>
                    <a:bodyPr/>
                    <a:lstStyle/>
                    <a:p>
                      <a:pPr algn="ctr"/>
                      <a:r>
                        <a:rPr lang="en-US" b="1" dirty="0" smtClean="0">
                          <a:solidFill>
                            <a:srgbClr val="3366FF"/>
                          </a:solidFill>
                        </a:rPr>
                        <a:t>Predict -</a:t>
                      </a:r>
                      <a:r>
                        <a:rPr lang="en-US" b="1" dirty="0" err="1" smtClean="0">
                          <a:solidFill>
                            <a:srgbClr val="3366FF"/>
                          </a:solidFill>
                        </a:rPr>
                        <a:t>ve</a:t>
                      </a:r>
                      <a:endParaRPr lang="en-US" b="1" dirty="0">
                        <a:solidFill>
                          <a:srgbClr val="3366FF"/>
                        </a:solidFill>
                      </a:endParaRPr>
                    </a:p>
                  </a:txBody>
                  <a:tcPr/>
                </a:tc>
                <a:tc>
                  <a:txBody>
                    <a:bodyPr/>
                    <a:lstStyle/>
                    <a:p>
                      <a:pPr algn="ctr"/>
                      <a:r>
                        <a:rPr lang="en-US" b="1" dirty="0" smtClean="0">
                          <a:solidFill>
                            <a:srgbClr val="FF8000"/>
                          </a:solidFill>
                        </a:rPr>
                        <a:t>FN</a:t>
                      </a:r>
                      <a:endParaRPr lang="en-US" b="1" dirty="0">
                        <a:solidFill>
                          <a:srgbClr val="FF8000"/>
                        </a:solidFill>
                      </a:endParaRPr>
                    </a:p>
                  </a:txBody>
                  <a:tcPr/>
                </a:tc>
                <a:tc>
                  <a:txBody>
                    <a:bodyPr/>
                    <a:lstStyle/>
                    <a:p>
                      <a:pPr algn="ctr"/>
                      <a:r>
                        <a:rPr lang="en-US" b="1" dirty="0" smtClean="0">
                          <a:solidFill>
                            <a:schemeClr val="accent3">
                              <a:lumMod val="75000"/>
                            </a:schemeClr>
                          </a:solidFill>
                        </a:rPr>
                        <a:t>TN</a:t>
                      </a:r>
                      <a:endParaRPr lang="en-US" b="1" dirty="0">
                        <a:solidFill>
                          <a:schemeClr val="accent3">
                            <a:lumMod val="75000"/>
                          </a:schemeClr>
                        </a:solidFill>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23825087"/>
              </p:ext>
            </p:extLst>
          </p:nvPr>
        </p:nvGraphicFramePr>
        <p:xfrm>
          <a:off x="4111857" y="3800873"/>
          <a:ext cx="4902259" cy="2365344"/>
        </p:xfrm>
        <a:graphic>
          <a:graphicData uri="http://schemas.openxmlformats.org/drawingml/2006/table">
            <a:tbl>
              <a:tblPr firstRow="1" bandRow="1">
                <a:tableStyleId>{3B4B98B0-60AC-42C2-AFA5-B58CD77FA1E5}</a:tableStyleId>
              </a:tblPr>
              <a:tblGrid>
                <a:gridCol w="2504416"/>
                <a:gridCol w="2397843"/>
              </a:tblGrid>
              <a:tr h="394224">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94224">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94224">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94224">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94224">
                <a:tc>
                  <a:txBody>
                    <a:bodyPr/>
                    <a:lstStyle/>
                    <a:p>
                      <a:r>
                        <a:rPr lang="en-US" sz="1600" b="0" dirty="0" smtClean="0"/>
                        <a:t>False discovery</a:t>
                      </a:r>
                      <a:r>
                        <a:rPr lang="en-US" sz="1600" b="0" baseline="0" dirty="0" smtClean="0"/>
                        <a:t> rate (FDR)</a:t>
                      </a:r>
                      <a:endParaRPr lang="en-US" sz="1600" b="0" dirty="0"/>
                    </a:p>
                  </a:txBody>
                  <a:tcPr/>
                </a:tc>
                <a:tc>
                  <a:txBody>
                    <a:bodyPr/>
                    <a:lstStyle/>
                    <a:p>
                      <a:r>
                        <a:rPr lang="en-US" sz="1600" b="0" dirty="0" smtClean="0"/>
                        <a:t>FP/(FP+TP)</a:t>
                      </a:r>
                      <a:endParaRPr lang="en-US" sz="1600" b="0" dirty="0"/>
                    </a:p>
                  </a:txBody>
                  <a:tcPr/>
                </a:tc>
              </a:tr>
              <a:tr h="394224">
                <a:tc>
                  <a:txBody>
                    <a:bodyPr/>
                    <a:lstStyle/>
                    <a:p>
                      <a:r>
                        <a:rPr lang="en-US" sz="1600" b="0" dirty="0" smtClean="0"/>
                        <a:t>Accuracy</a:t>
                      </a:r>
                      <a:endParaRPr lang="en-US" sz="1600" b="0" dirty="0"/>
                    </a:p>
                  </a:txBody>
                  <a:tcPr/>
                </a:tc>
                <a:tc>
                  <a:txBody>
                    <a:bodyPr/>
                    <a:lstStyle/>
                    <a:p>
                      <a:r>
                        <a:rPr lang="en-US" sz="1600" b="0" dirty="0" smtClean="0"/>
                        <a:t>(TP+TN)/(TP+TN+FP+FN)</a:t>
                      </a:r>
                      <a:endParaRPr lang="en-US" sz="1600" b="0" dirty="0"/>
                    </a:p>
                  </a:txBody>
                  <a:tcPr/>
                </a:tc>
              </a:tr>
            </a:tbl>
          </a:graphicData>
        </a:graphic>
      </p:graphicFrame>
    </p:spTree>
    <p:extLst>
      <p:ext uri="{BB962C8B-B14F-4D97-AF65-F5344CB8AC3E}">
        <p14:creationId xmlns:p14="http://schemas.microsoft.com/office/powerpoint/2010/main" val="11921869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a:t>
            </a:r>
            <a:r>
              <a:rPr lang="en-US" sz="3200" dirty="0" err="1" smtClean="0"/>
              <a:t>Orthologue</a:t>
            </a:r>
            <a:r>
              <a:rPr lang="en-US" sz="3200" dirty="0" smtClean="0"/>
              <a:t>” Prediction Performance</a:t>
            </a:r>
            <a:endParaRPr lang="en-US" sz="3200" dirty="0"/>
          </a:p>
        </p:txBody>
      </p:sp>
      <p:sp>
        <p:nvSpPr>
          <p:cNvPr id="3" name="Content Placeholder 2"/>
          <p:cNvSpPr>
            <a:spLocks noGrp="1"/>
          </p:cNvSpPr>
          <p:nvPr>
            <p:ph idx="4294967295"/>
          </p:nvPr>
        </p:nvSpPr>
        <p:spPr>
          <a:xfrm>
            <a:off x="602766" y="1187719"/>
            <a:ext cx="7582916" cy="4794218"/>
          </a:xfrm>
          <a:prstGeom prst="rect">
            <a:avLst/>
          </a:prstGeom>
        </p:spPr>
        <p:txBody>
          <a:bodyPr>
            <a:normAutofit/>
          </a:bodyPr>
          <a:lstStyle/>
          <a:p>
            <a:pPr marL="306000">
              <a:spcBef>
                <a:spcPts val="0"/>
              </a:spcBef>
              <a:spcAft>
                <a:spcPts val="2400"/>
              </a:spcAft>
            </a:pPr>
            <a:r>
              <a:rPr lang="en-US" sz="2800" b="1" dirty="0" smtClean="0">
                <a:solidFill>
                  <a:schemeClr val="tx2">
                    <a:lumMod val="75000"/>
                    <a:lumOff val="25000"/>
                  </a:schemeClr>
                </a:solidFill>
              </a:rPr>
              <a:t>Performance varies by choice of method and interpretation of “</a:t>
            </a:r>
            <a:r>
              <a:rPr lang="en-US" sz="2800" b="1" dirty="0" err="1" smtClean="0">
                <a:solidFill>
                  <a:schemeClr val="tx2">
                    <a:lumMod val="75000"/>
                    <a:lumOff val="25000"/>
                  </a:schemeClr>
                </a:solidFill>
              </a:rPr>
              <a:t>orthology</a:t>
            </a:r>
            <a:r>
              <a:rPr lang="en-US" sz="2800" b="1" dirty="0" smtClean="0">
                <a:solidFill>
                  <a:schemeClr val="tx2">
                    <a:lumMod val="75000"/>
                    <a:lumOff val="25000"/>
                  </a:schemeClr>
                </a:solidFill>
              </a:rPr>
              <a:t>”</a:t>
            </a:r>
            <a:endParaRPr lang="en-US" sz="2800" b="1" dirty="0" smtClean="0"/>
          </a:p>
          <a:p>
            <a:pPr marL="306000">
              <a:spcBef>
                <a:spcPts val="0"/>
              </a:spcBef>
              <a:spcAft>
                <a:spcPts val="2400"/>
              </a:spcAft>
            </a:pPr>
            <a:r>
              <a:rPr lang="en-US" sz="2800" b="1" dirty="0" smtClean="0">
                <a:solidFill>
                  <a:srgbClr val="77933C"/>
                </a:solidFill>
              </a:rPr>
              <a:t>Biggest influence is genome annotation </a:t>
            </a:r>
            <a:r>
              <a:rPr lang="en-US" sz="2800" b="1" dirty="0" smtClean="0">
                <a:solidFill>
                  <a:srgbClr val="77933C"/>
                </a:solidFill>
              </a:rPr>
              <a:t>quality</a:t>
            </a:r>
            <a:endParaRPr lang="en-US" sz="2800" b="1" dirty="0" smtClean="0"/>
          </a:p>
          <a:p>
            <a:pPr marL="306000">
              <a:spcBef>
                <a:spcPts val="0"/>
              </a:spcBef>
              <a:spcAft>
                <a:spcPts val="2400"/>
              </a:spcAft>
            </a:pPr>
            <a:r>
              <a:rPr lang="en-US" sz="2800" b="1" dirty="0" smtClean="0">
                <a:solidFill>
                  <a:schemeClr val="accent4">
                    <a:lumMod val="75000"/>
                  </a:schemeClr>
                </a:solidFill>
              </a:rPr>
              <a:t>Relative performance varies with benchmark </a:t>
            </a:r>
            <a:r>
              <a:rPr lang="en-US" sz="2800" b="1" dirty="0" smtClean="0">
                <a:solidFill>
                  <a:schemeClr val="accent4">
                    <a:lumMod val="75000"/>
                  </a:schemeClr>
                </a:solidFill>
              </a:rPr>
              <a:t>choice</a:t>
            </a:r>
            <a:endParaRPr lang="en-US" sz="2800" b="1" dirty="0" smtClean="0"/>
          </a:p>
          <a:p>
            <a:pPr marL="306000">
              <a:spcBef>
                <a:spcPts val="0"/>
              </a:spcBef>
              <a:spcAft>
                <a:spcPts val="2400"/>
              </a:spcAft>
            </a:pPr>
            <a:r>
              <a:rPr lang="en-US" sz="2800" b="1" dirty="0" smtClean="0">
                <a:solidFill>
                  <a:schemeClr val="accent5">
                    <a:lumMod val="75000"/>
                  </a:schemeClr>
                </a:solidFill>
              </a:rPr>
              <a:t>(clustering) </a:t>
            </a:r>
            <a:r>
              <a:rPr lang="en-US" sz="2800" b="1" dirty="0" smtClean="0">
                <a:solidFill>
                  <a:schemeClr val="accent5">
                    <a:lumMod val="75000"/>
                  </a:schemeClr>
                </a:solidFill>
              </a:rPr>
              <a:t>RBH </a:t>
            </a:r>
            <a:r>
              <a:rPr lang="en-US" sz="2800" b="1" dirty="0" smtClean="0">
                <a:solidFill>
                  <a:schemeClr val="accent5">
                    <a:lumMod val="75000"/>
                  </a:schemeClr>
                </a:solidFill>
              </a:rPr>
              <a:t>outperforms more complex algorithms under many circumstances</a:t>
            </a:r>
          </a:p>
          <a:p>
            <a:pPr marL="306000">
              <a:spcBef>
                <a:spcPts val="0"/>
              </a:spcBef>
              <a:spcAft>
                <a:spcPts val="2400"/>
              </a:spcAft>
            </a:pPr>
            <a:endParaRPr lang="en-US" sz="2800" dirty="0" smtClean="0"/>
          </a:p>
        </p:txBody>
      </p:sp>
      <p:sp>
        <p:nvSpPr>
          <p:cNvPr id="4" name="TextBox 3"/>
          <p:cNvSpPr txBox="1"/>
          <p:nvPr/>
        </p:nvSpPr>
        <p:spPr>
          <a:xfrm>
            <a:off x="0" y="5654935"/>
            <a:ext cx="7726056" cy="1200329"/>
          </a:xfrm>
          <a:prstGeom prst="rect">
            <a:avLst/>
          </a:prstGeom>
          <a:noFill/>
        </p:spPr>
        <p:txBody>
          <a:bodyPr wrap="none" rtlCol="0">
            <a:spAutoFit/>
          </a:bodyPr>
          <a:lstStyle/>
          <a:p>
            <a:r>
              <a:rPr lang="en-US" dirty="0">
                <a:solidFill>
                  <a:schemeClr val="accent3">
                    <a:lumMod val="50000"/>
                  </a:schemeClr>
                </a:solidFill>
                <a:cs typeface="Calibri"/>
              </a:rPr>
              <a:t>Wolf </a:t>
            </a:r>
            <a:r>
              <a:rPr lang="en-US" i="1" dirty="0">
                <a:solidFill>
                  <a:schemeClr val="accent3">
                    <a:lumMod val="50000"/>
                  </a:schemeClr>
                </a:solidFill>
                <a:cs typeface="Calibri"/>
              </a:rPr>
              <a:t>et al. </a:t>
            </a:r>
            <a:r>
              <a:rPr lang="en-US" dirty="0">
                <a:solidFill>
                  <a:schemeClr val="accent3">
                    <a:lumMod val="50000"/>
                  </a:schemeClr>
                </a:solidFill>
                <a:cs typeface="Calibri"/>
              </a:rPr>
              <a:t>(2012) </a:t>
            </a:r>
            <a:r>
              <a:rPr lang="en-US" i="1" dirty="0">
                <a:solidFill>
                  <a:schemeClr val="accent3">
                    <a:lumMod val="50000"/>
                  </a:schemeClr>
                </a:solidFill>
                <a:cs typeface="Calibri"/>
              </a:rPr>
              <a:t>Genome Biol. </a:t>
            </a:r>
            <a:r>
              <a:rPr lang="en-US" i="1" dirty="0" err="1">
                <a:solidFill>
                  <a:schemeClr val="accent3">
                    <a:lumMod val="50000"/>
                  </a:schemeClr>
                </a:solidFill>
                <a:cs typeface="Calibri"/>
              </a:rPr>
              <a:t>Evol</a:t>
            </a:r>
            <a:r>
              <a:rPr lang="en-US" i="1" dirty="0">
                <a:solidFill>
                  <a:schemeClr val="accent3">
                    <a:lumMod val="50000"/>
                  </a:schemeClr>
                </a:solidFill>
                <a:cs typeface="Calibri"/>
              </a:rPr>
              <a:t>. </a:t>
            </a:r>
            <a:r>
              <a:rPr lang="en-US" dirty="0">
                <a:solidFill>
                  <a:schemeClr val="accent3">
                    <a:lumMod val="50000"/>
                  </a:schemeClr>
                </a:solidFill>
                <a:cs typeface="Calibri"/>
                <a:hlinkClick r:id="rId2"/>
              </a:rPr>
              <a:t>doi:10.1093/gbe/evs100</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Salichos</a:t>
            </a:r>
            <a:r>
              <a:rPr lang="en-US" dirty="0" smtClean="0">
                <a:solidFill>
                  <a:schemeClr val="accent3">
                    <a:lumMod val="50000"/>
                  </a:schemeClr>
                </a:solidFill>
                <a:cs typeface="Calibri"/>
              </a:rPr>
              <a:t> </a:t>
            </a:r>
            <a:r>
              <a:rPr lang="en-US" i="1" dirty="0">
                <a:solidFill>
                  <a:schemeClr val="accent3">
                    <a:lumMod val="50000"/>
                  </a:schemeClr>
                </a:solidFill>
                <a:cs typeface="Calibri"/>
              </a:rPr>
              <a:t>et al. </a:t>
            </a:r>
            <a:r>
              <a:rPr lang="en-US" dirty="0">
                <a:solidFill>
                  <a:schemeClr val="accent3">
                    <a:lumMod val="50000"/>
                  </a:schemeClr>
                </a:solidFill>
                <a:cs typeface="Calibri"/>
              </a:rPr>
              <a:t>(2011) </a:t>
            </a:r>
            <a:r>
              <a:rPr lang="en-US" i="1" dirty="0" err="1">
                <a:solidFill>
                  <a:schemeClr val="accent3">
                    <a:lumMod val="50000"/>
                  </a:schemeClr>
                </a:solidFill>
                <a:cs typeface="Calibri"/>
              </a:rPr>
              <a:t>PLoS</a:t>
            </a:r>
            <a:r>
              <a:rPr lang="en-US" i="1" dirty="0">
                <a:solidFill>
                  <a:schemeClr val="accent3">
                    <a:lumMod val="50000"/>
                  </a:schemeClr>
                </a:solidFill>
                <a:cs typeface="Calibri"/>
              </a:rPr>
              <a:t> One. </a:t>
            </a:r>
            <a:r>
              <a:rPr lang="en-US" dirty="0">
                <a:solidFill>
                  <a:schemeClr val="accent3">
                    <a:lumMod val="50000"/>
                  </a:schemeClr>
                </a:solidFill>
                <a:cs typeface="Calibri"/>
                <a:hlinkClick r:id="rId3"/>
              </a:rPr>
              <a:t>doi:10.1371/journal.pone.0018755</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Altenhoff</a:t>
            </a:r>
            <a:r>
              <a:rPr lang="en-US" dirty="0" smtClean="0">
                <a:solidFill>
                  <a:schemeClr val="accent3">
                    <a:lumMod val="50000"/>
                  </a:schemeClr>
                </a:solidFill>
                <a:cs typeface="Calibri"/>
              </a:rPr>
              <a:t> </a:t>
            </a:r>
            <a:r>
              <a:rPr lang="en-US" dirty="0">
                <a:solidFill>
                  <a:schemeClr val="accent3">
                    <a:lumMod val="50000"/>
                  </a:schemeClr>
                </a:solidFill>
                <a:cs typeface="Calibri"/>
              </a:rPr>
              <a:t>&amp; </a:t>
            </a:r>
            <a:r>
              <a:rPr lang="en-US" dirty="0" err="1">
                <a:solidFill>
                  <a:schemeClr val="accent3">
                    <a:lumMod val="50000"/>
                  </a:schemeClr>
                </a:solidFill>
                <a:cs typeface="Calibri"/>
              </a:rPr>
              <a:t>Dessimoz</a:t>
            </a:r>
            <a:r>
              <a:rPr lang="en-US" i="1" dirty="0">
                <a:solidFill>
                  <a:schemeClr val="accent3">
                    <a:lumMod val="50000"/>
                  </a:schemeClr>
                </a:solidFill>
                <a:cs typeface="Calibri"/>
              </a:rPr>
              <a:t> </a:t>
            </a:r>
            <a:r>
              <a:rPr lang="en-US" dirty="0">
                <a:solidFill>
                  <a:schemeClr val="accent3">
                    <a:lumMod val="50000"/>
                  </a:schemeClr>
                </a:solidFill>
                <a:cs typeface="Calibri"/>
              </a:rPr>
              <a:t>(2009) </a:t>
            </a:r>
            <a:r>
              <a:rPr lang="en-US" i="1" dirty="0" err="1">
                <a:solidFill>
                  <a:schemeClr val="accent3">
                    <a:lumMod val="50000"/>
                  </a:schemeClr>
                </a:solidFill>
                <a:cs typeface="Calibri"/>
              </a:rPr>
              <a:t>PLoS</a:t>
            </a:r>
            <a:r>
              <a:rPr lang="en-US" i="1" dirty="0">
                <a:solidFill>
                  <a:schemeClr val="accent3">
                    <a:lumMod val="50000"/>
                  </a:schemeClr>
                </a:solidFill>
                <a:cs typeface="Calibri"/>
              </a:rPr>
              <a:t> Comp. Biol. </a:t>
            </a:r>
            <a:r>
              <a:rPr lang="en-US" dirty="0">
                <a:solidFill>
                  <a:schemeClr val="accent3">
                    <a:lumMod val="50000"/>
                  </a:schemeClr>
                </a:solidFill>
                <a:cs typeface="Calibri"/>
                <a:hlinkClick r:id="rId4"/>
              </a:rPr>
              <a:t>doi:10.1371/journal.pcbi.1000262</a:t>
            </a:r>
            <a:endParaRPr lang="en-US" dirty="0">
              <a:solidFill>
                <a:schemeClr val="accent3">
                  <a:lumMod val="50000"/>
                </a:schemeClr>
              </a:solidFill>
              <a:cs typeface="Calibri"/>
            </a:endParaRPr>
          </a:p>
          <a:p>
            <a:r>
              <a:rPr lang="en-US" dirty="0" err="1" smtClean="0">
                <a:solidFill>
                  <a:schemeClr val="accent3">
                    <a:lumMod val="50000"/>
                  </a:schemeClr>
                </a:solidFill>
                <a:latin typeface="Calibri"/>
                <a:cs typeface="Calibri"/>
              </a:rPr>
              <a:t>Trachana</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(2011) </a:t>
            </a:r>
            <a:r>
              <a:rPr lang="en-US" i="1" dirty="0" err="1" smtClean="0">
                <a:solidFill>
                  <a:schemeClr val="accent3">
                    <a:lumMod val="50000"/>
                  </a:schemeClr>
                </a:solidFill>
                <a:latin typeface="Calibri"/>
                <a:cs typeface="Calibri"/>
              </a:rPr>
              <a:t>Bioessays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5"/>
              </a:rPr>
              <a:t>d</a:t>
            </a:r>
            <a:r>
              <a:rPr lang="en-US" dirty="0" smtClean="0">
                <a:solidFill>
                  <a:schemeClr val="accent3">
                    <a:lumMod val="50000"/>
                  </a:schemeClr>
                </a:solidFill>
                <a:latin typeface="Calibri"/>
                <a:cs typeface="Calibri"/>
                <a:hlinkClick r:id="rId5"/>
              </a:rPr>
              <a:t>oi:10.1002/bies.201100062</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5393985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Questions</a:t>
            </a:r>
            <a:endParaRPr lang="en-US" dirty="0"/>
          </a:p>
        </p:txBody>
      </p:sp>
      <p:sp>
        <p:nvSpPr>
          <p:cNvPr id="3" name="Text Placeholder 2"/>
          <p:cNvSpPr>
            <a:spLocks noGrp="1"/>
          </p:cNvSpPr>
          <p:nvPr>
            <p:ph type="body" sz="quarter" idx="11"/>
          </p:nvPr>
        </p:nvSpPr>
        <p:spPr>
          <a:xfrm>
            <a:off x="281409" y="1653018"/>
            <a:ext cx="7937306" cy="4428904"/>
          </a:xfrm>
        </p:spPr>
        <p:txBody>
          <a:bodyPr/>
          <a:lstStyle/>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2327692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a:t>
            </a:r>
            <a:r>
              <a:rPr lang="en-US" dirty="0" smtClean="0"/>
              <a:t>Hits (RBH)</a:t>
            </a:r>
            <a:endParaRPr lang="en-US" dirty="0"/>
          </a:p>
        </p:txBody>
      </p:sp>
      <p:sp>
        <p:nvSpPr>
          <p:cNvPr id="3" name="Text Placeholder 2"/>
          <p:cNvSpPr>
            <a:spLocks noGrp="1"/>
          </p:cNvSpPr>
          <p:nvPr>
            <p:ph type="body" sz="quarter" idx="11"/>
          </p:nvPr>
        </p:nvSpPr>
        <p:spPr>
          <a:xfrm>
            <a:off x="418847" y="1484933"/>
            <a:ext cx="7814180" cy="2958758"/>
          </a:xfrm>
        </p:spPr>
        <p:txBody>
          <a:bodyPr/>
          <a:lstStyle/>
          <a:p>
            <a:pPr>
              <a:spcAft>
                <a:spcPts val="600"/>
              </a:spcAft>
            </a:pPr>
            <a:r>
              <a:rPr lang="en-US" dirty="0" smtClean="0">
                <a:solidFill>
                  <a:schemeClr val="accent5">
                    <a:lumMod val="75000"/>
                  </a:schemeClr>
                </a:solidFill>
              </a:rPr>
              <a:t>RBH not truly </a:t>
            </a:r>
            <a:r>
              <a:rPr lang="en-US" dirty="0" err="1" smtClean="0">
                <a:solidFill>
                  <a:schemeClr val="accent5">
                    <a:lumMod val="75000"/>
                  </a:schemeClr>
                </a:solidFill>
              </a:rPr>
              <a:t>orthologues</a:t>
            </a:r>
            <a:r>
              <a:rPr lang="en-US" dirty="0" smtClean="0">
                <a:solidFill>
                  <a:schemeClr val="accent5">
                    <a:lumMod val="75000"/>
                  </a:schemeClr>
                </a:solidFill>
              </a:rPr>
              <a:t>, but “</a:t>
            </a:r>
            <a:r>
              <a:rPr lang="en-US" i="1" u="sng" dirty="0" smtClean="0">
                <a:solidFill>
                  <a:schemeClr val="accent5">
                    <a:lumMod val="75000"/>
                  </a:schemeClr>
                </a:solidFill>
              </a:rPr>
              <a:t>equivalent</a:t>
            </a:r>
            <a:r>
              <a:rPr lang="en-US" dirty="0" smtClean="0">
                <a:solidFill>
                  <a:schemeClr val="accent5">
                    <a:lumMod val="75000"/>
                  </a:schemeClr>
                </a:solidFill>
              </a:rPr>
              <a:t>” features</a:t>
            </a:r>
          </a:p>
          <a:p>
            <a:pPr>
              <a:spcAft>
                <a:spcPts val="600"/>
              </a:spcAft>
            </a:pPr>
            <a:r>
              <a:rPr lang="en-US" dirty="0" smtClean="0"/>
              <a:t>Used </a:t>
            </a:r>
            <a:r>
              <a:rPr lang="en-US" dirty="0" smtClean="0">
                <a:latin typeface="Courier"/>
                <a:cs typeface="Courier"/>
              </a:rPr>
              <a:t>FASTA</a:t>
            </a:r>
            <a:r>
              <a:rPr lang="en-US" dirty="0" smtClean="0"/>
              <a:t> </a:t>
            </a:r>
            <a:r>
              <a:rPr lang="en-US" sz="2000" dirty="0" smtClean="0">
                <a:solidFill>
                  <a:schemeClr val="accent2">
                    <a:lumMod val="75000"/>
                  </a:schemeClr>
                </a:solidFill>
              </a:rPr>
              <a:t>(standard Sanger approach – but </a:t>
            </a:r>
            <a:r>
              <a:rPr lang="en-US" sz="2000" i="1" dirty="0" smtClean="0">
                <a:solidFill>
                  <a:schemeClr val="accent2">
                    <a:lumMod val="75000"/>
                  </a:schemeClr>
                </a:solidFill>
              </a:rPr>
              <a:t>bugs</a:t>
            </a:r>
            <a:r>
              <a:rPr lang="en-US" sz="2000" dirty="0" smtClean="0">
                <a:solidFill>
                  <a:schemeClr val="accent2">
                    <a:lumMod val="75000"/>
                  </a:schemeClr>
                </a:solidFill>
              </a:rPr>
              <a:t>)</a:t>
            </a:r>
          </a:p>
          <a:p>
            <a:pPr>
              <a:spcAft>
                <a:spcPts val="600"/>
              </a:spcAft>
            </a:pPr>
            <a:r>
              <a:rPr lang="en-US" dirty="0" smtClean="0">
                <a:solidFill>
                  <a:schemeClr val="accent1">
                    <a:lumMod val="75000"/>
                  </a:schemeClr>
                </a:solidFill>
              </a:rPr>
              <a:t>Compared to 64 completely sequenced bacterial genomes</a:t>
            </a:r>
            <a:r>
              <a:rPr lang="en-US" dirty="0" smtClean="0"/>
              <a:t/>
            </a:r>
            <a:br>
              <a:rPr lang="en-US" dirty="0" smtClean="0"/>
            </a:br>
            <a:r>
              <a:rPr lang="en-US" sz="2000" dirty="0" smtClean="0"/>
              <a:t>(most of those available at the time, also limited by computing power)</a:t>
            </a:r>
          </a:p>
          <a:p>
            <a:pPr>
              <a:spcAft>
                <a:spcPts val="600"/>
              </a:spcAft>
            </a:pPr>
            <a:r>
              <a:rPr lang="en-US" dirty="0" smtClean="0">
                <a:solidFill>
                  <a:srgbClr val="77933C"/>
                </a:solidFill>
              </a:rPr>
              <a:t>Limited matches to:</a:t>
            </a:r>
            <a:br>
              <a:rPr lang="en-US" dirty="0" smtClean="0">
                <a:solidFill>
                  <a:srgbClr val="77933C"/>
                </a:solidFill>
              </a:rPr>
            </a:br>
            <a:r>
              <a:rPr lang="en-US" sz="2000" dirty="0" smtClean="0">
                <a:solidFill>
                  <a:schemeClr val="accent4">
                    <a:lumMod val="75000"/>
                  </a:schemeClr>
                </a:solidFill>
              </a:rPr>
              <a:t>&gt;30% identity </a:t>
            </a:r>
            <a:r>
              <a:rPr lang="en-US" sz="2000" dirty="0" smtClean="0"/>
              <a:t>(above “twilight zone”)</a:t>
            </a:r>
            <a:br>
              <a:rPr lang="en-US" sz="2000" dirty="0" smtClean="0"/>
            </a:br>
            <a:r>
              <a:rPr lang="en-US" sz="2000" dirty="0" smtClean="0">
                <a:solidFill>
                  <a:srgbClr val="604A7B"/>
                </a:solidFill>
              </a:rPr>
              <a:t>&gt;80% coverage </a:t>
            </a:r>
            <a:r>
              <a:rPr lang="en-US" sz="2000" dirty="0" smtClean="0"/>
              <a:t>(exclude domain-only matches)</a:t>
            </a:r>
            <a:endParaRPr lang="en-US" dirty="0" smtClean="0"/>
          </a:p>
        </p:txBody>
      </p:sp>
      <p:grpSp>
        <p:nvGrpSpPr>
          <p:cNvPr id="4" name="Group 3"/>
          <p:cNvGrpSpPr/>
          <p:nvPr/>
        </p:nvGrpSpPr>
        <p:grpSpPr>
          <a:xfrm>
            <a:off x="1624314" y="4443691"/>
            <a:ext cx="5056372" cy="2135593"/>
            <a:chOff x="1624314" y="2907587"/>
            <a:chExt cx="5056372" cy="2135593"/>
          </a:xfrm>
        </p:grpSpPr>
        <p:sp>
          <p:nvSpPr>
            <p:cNvPr id="5" name="Oval 4"/>
            <p:cNvSpPr/>
            <p:nvPr/>
          </p:nvSpPr>
          <p:spPr>
            <a:xfrm>
              <a:off x="1996552" y="3697069"/>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039759" y="3697069"/>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39759" y="4325704"/>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Curved Connector 7"/>
            <p:cNvCxnSpPr>
              <a:stCxn id="5" idx="7"/>
              <a:endCxn id="6" idx="1"/>
            </p:cNvCxnSpPr>
            <p:nvPr/>
          </p:nvCxnSpPr>
          <p:spPr>
            <a:xfrm rot="5400000" flipH="1" flipV="1">
              <a:off x="2663683" y="3320994"/>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Curved Connector 8"/>
            <p:cNvCxnSpPr>
              <a:stCxn id="6" idx="3"/>
              <a:endCxn id="5" idx="5"/>
            </p:cNvCxnSpPr>
            <p:nvPr/>
          </p:nvCxnSpPr>
          <p:spPr>
            <a:xfrm rot="5400000">
              <a:off x="2663684" y="3526802"/>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Curved Connector 9"/>
            <p:cNvCxnSpPr>
              <a:stCxn id="5" idx="3"/>
            </p:cNvCxnSpPr>
            <p:nvPr/>
          </p:nvCxnSpPr>
          <p:spPr>
            <a:xfrm rot="16200000" flipH="1">
              <a:off x="2266821" y="3717855"/>
              <a:ext cx="545292" cy="1000583"/>
            </a:xfrm>
            <a:prstGeom prst="curved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4824432" y="3618802"/>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867639" y="3618802"/>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867639" y="4247437"/>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urved Connector 13"/>
            <p:cNvCxnSpPr>
              <a:stCxn id="11" idx="7"/>
              <a:endCxn id="12" idx="1"/>
            </p:cNvCxnSpPr>
            <p:nvPr/>
          </p:nvCxnSpPr>
          <p:spPr>
            <a:xfrm rot="5400000" flipH="1" flipV="1">
              <a:off x="5491563" y="3242727"/>
              <a:ext cx="12700" cy="837399"/>
            </a:xfrm>
            <a:prstGeom prst="curvedConnector3">
              <a:avLst>
                <a:gd name="adj1" fmla="val 213562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12" idx="3"/>
              <a:endCxn id="11" idx="5"/>
            </p:cNvCxnSpPr>
            <p:nvPr/>
          </p:nvCxnSpPr>
          <p:spPr>
            <a:xfrm rot="5400000">
              <a:off x="5491564" y="3448535"/>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1" idx="3"/>
            </p:cNvCxnSpPr>
            <p:nvPr/>
          </p:nvCxnSpPr>
          <p:spPr>
            <a:xfrm rot="16200000" flipH="1">
              <a:off x="5094701" y="3639588"/>
              <a:ext cx="545292" cy="100058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287608" y="3225836"/>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8" name="TextBox 17"/>
            <p:cNvSpPr txBox="1"/>
            <p:nvPr/>
          </p:nvSpPr>
          <p:spPr>
            <a:xfrm>
              <a:off x="2290836" y="3877418"/>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9" name="TextBox 18"/>
            <p:cNvSpPr txBox="1"/>
            <p:nvPr/>
          </p:nvSpPr>
          <p:spPr>
            <a:xfrm>
              <a:off x="5118716" y="3809439"/>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0" name="TextBox 19"/>
            <p:cNvSpPr txBox="1"/>
            <p:nvPr/>
          </p:nvSpPr>
          <p:spPr>
            <a:xfrm>
              <a:off x="5061573" y="4317991"/>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1" name="TextBox 20"/>
            <p:cNvSpPr txBox="1"/>
            <p:nvPr/>
          </p:nvSpPr>
          <p:spPr>
            <a:xfrm>
              <a:off x="4951837" y="3116348"/>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2" name="TextBox 21"/>
            <p:cNvSpPr txBox="1"/>
            <p:nvPr/>
          </p:nvSpPr>
          <p:spPr>
            <a:xfrm>
              <a:off x="1839474" y="4382271"/>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3" name="TextBox 22"/>
            <p:cNvSpPr txBox="1"/>
            <p:nvPr/>
          </p:nvSpPr>
          <p:spPr>
            <a:xfrm>
              <a:off x="3039759" y="3018274"/>
              <a:ext cx="748923" cy="769441"/>
            </a:xfrm>
            <a:prstGeom prst="rect">
              <a:avLst/>
            </a:prstGeom>
            <a:noFill/>
          </p:spPr>
          <p:txBody>
            <a:bodyPr wrap="none" rtlCol="0">
              <a:spAutoFit/>
            </a:bodyPr>
            <a:lstStyle/>
            <a:p>
              <a:r>
                <a:rPr lang="en-US" sz="4400" b="1" dirty="0" smtClean="0">
                  <a:solidFill>
                    <a:schemeClr val="accent3"/>
                  </a:solidFill>
                  <a:cs typeface="Calibri"/>
                </a:rPr>
                <a:t>✔</a:t>
              </a:r>
              <a:endParaRPr lang="en-US" sz="4400" b="1" dirty="0" smtClean="0">
                <a:solidFill>
                  <a:schemeClr val="accent3"/>
                </a:solidFill>
                <a:latin typeface="Calibri"/>
                <a:cs typeface="Calibri"/>
              </a:endParaRPr>
            </a:p>
          </p:txBody>
        </p:sp>
        <p:sp>
          <p:nvSpPr>
            <p:cNvPr id="24" name="TextBox 23"/>
            <p:cNvSpPr txBox="1"/>
            <p:nvPr/>
          </p:nvSpPr>
          <p:spPr>
            <a:xfrm>
              <a:off x="5931763" y="2907587"/>
              <a:ext cx="748923" cy="769441"/>
            </a:xfrm>
            <a:prstGeom prst="rect">
              <a:avLst/>
            </a:prstGeom>
            <a:noFill/>
          </p:spPr>
          <p:txBody>
            <a:bodyPr wrap="none" rtlCol="0">
              <a:spAutoFit/>
            </a:bodyPr>
            <a:lstStyle/>
            <a:p>
              <a:r>
                <a:rPr lang="en-US" sz="4400" b="1" dirty="0" smtClean="0">
                  <a:solidFill>
                    <a:srgbClr val="FF0000"/>
                  </a:solidFill>
                  <a:cs typeface="Calibri"/>
                </a:rPr>
                <a:t>✘</a:t>
              </a:r>
              <a:endParaRPr lang="en-US" sz="4400" b="1" dirty="0" smtClean="0">
                <a:solidFill>
                  <a:srgbClr val="FF0000"/>
                </a:solidFill>
                <a:latin typeface="Calibri"/>
                <a:cs typeface="Calibri"/>
              </a:endParaRPr>
            </a:p>
          </p:txBody>
        </p:sp>
        <p:cxnSp>
          <p:nvCxnSpPr>
            <p:cNvPr id="25" name="Curved Connector 24"/>
            <p:cNvCxnSpPr>
              <a:stCxn id="13" idx="4"/>
            </p:cNvCxnSpPr>
            <p:nvPr/>
          </p:nvCxnSpPr>
          <p:spPr>
            <a:xfrm rot="5400000">
              <a:off x="5300892" y="4104656"/>
              <a:ext cx="278439" cy="1146112"/>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131407" y="4735403"/>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7" name="Rectangle 26"/>
            <p:cNvSpPr/>
            <p:nvPr/>
          </p:nvSpPr>
          <p:spPr>
            <a:xfrm>
              <a:off x="1624314" y="3327737"/>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8" name="Rectangle 27"/>
            <p:cNvSpPr/>
            <p:nvPr/>
          </p:nvSpPr>
          <p:spPr>
            <a:xfrm>
              <a:off x="4442505" y="3242688"/>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9" name="Rectangle 28"/>
            <p:cNvSpPr/>
            <p:nvPr/>
          </p:nvSpPr>
          <p:spPr>
            <a:xfrm>
              <a:off x="3330815" y="3787715"/>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sp>
          <p:nvSpPr>
            <p:cNvPr id="30" name="Rectangle 29"/>
            <p:cNvSpPr/>
            <p:nvPr/>
          </p:nvSpPr>
          <p:spPr>
            <a:xfrm>
              <a:off x="6120842" y="3760834"/>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grpSp>
    </p:spTree>
    <p:extLst>
      <p:ext uri="{BB962C8B-B14F-4D97-AF65-F5344CB8AC3E}">
        <p14:creationId xmlns:p14="http://schemas.microsoft.com/office/powerpoint/2010/main" val="2461573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a:t>
            </a:r>
            <a:r>
              <a:rPr lang="en-US" dirty="0" smtClean="0"/>
              <a:t>Best </a:t>
            </a:r>
            <a:r>
              <a:rPr lang="en-US" dirty="0" smtClean="0"/>
              <a:t>Hits (RBH)</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b="1" dirty="0">
                <a:solidFill>
                  <a:schemeClr val="accent3">
                    <a:lumMod val="75000"/>
                  </a:schemeClr>
                </a:solidFill>
              </a:rPr>
              <a:t>Advantages:</a:t>
            </a:r>
            <a:r>
              <a:rPr lang="en-US" dirty="0"/>
              <a:t> </a:t>
            </a:r>
            <a:endParaRPr lang="en-US" dirty="0" smtClean="0"/>
          </a:p>
          <a:p>
            <a:pPr lvl="1"/>
            <a:r>
              <a:rPr lang="en-US" dirty="0" smtClean="0"/>
              <a:t>quick</a:t>
            </a:r>
          </a:p>
          <a:p>
            <a:pPr lvl="1"/>
            <a:r>
              <a:rPr lang="en-US" dirty="0" smtClean="0"/>
              <a:t>easy</a:t>
            </a:r>
          </a:p>
          <a:p>
            <a:pPr lvl="1"/>
            <a:r>
              <a:rPr lang="en-US" dirty="0" smtClean="0"/>
              <a:t>performs </a:t>
            </a:r>
            <a:r>
              <a:rPr lang="en-US" dirty="0"/>
              <a:t>surprisingly well </a:t>
            </a:r>
            <a:endParaRPr lang="en-US" dirty="0" smtClean="0"/>
          </a:p>
          <a:p>
            <a:r>
              <a:rPr lang="en-US" b="1" dirty="0" smtClean="0">
                <a:solidFill>
                  <a:schemeClr val="accent2">
                    <a:lumMod val="75000"/>
                  </a:schemeClr>
                </a:solidFill>
              </a:rPr>
              <a:t>Disadvantages</a:t>
            </a:r>
            <a:r>
              <a:rPr lang="en-US" b="1" dirty="0">
                <a:solidFill>
                  <a:schemeClr val="accent2">
                    <a:lumMod val="75000"/>
                  </a:schemeClr>
                </a:solidFill>
              </a:rPr>
              <a:t>:</a:t>
            </a:r>
            <a:r>
              <a:rPr lang="en-US" dirty="0"/>
              <a:t> </a:t>
            </a:r>
            <a:endParaRPr lang="en-US" dirty="0" smtClean="0"/>
          </a:p>
          <a:p>
            <a:pPr lvl="1"/>
            <a:r>
              <a:rPr lang="en-US" dirty="0" smtClean="0"/>
              <a:t>1:1 matches miss </a:t>
            </a:r>
            <a:r>
              <a:rPr lang="en-US" dirty="0" err="1" smtClean="0"/>
              <a:t>paralogues</a:t>
            </a:r>
            <a:endParaRPr lang="en-US" dirty="0"/>
          </a:p>
          <a:p>
            <a:pPr lvl="1"/>
            <a:r>
              <a:rPr lang="en-US" dirty="0" smtClean="0"/>
              <a:t>not </a:t>
            </a:r>
            <a:r>
              <a:rPr lang="en-US" dirty="0"/>
              <a:t>good at identifying gene families or *-to-many relationships without more detailed analysis. </a:t>
            </a:r>
            <a:endParaRPr lang="en-US" dirty="0" smtClean="0"/>
          </a:p>
          <a:p>
            <a:pPr lvl="1"/>
            <a:r>
              <a:rPr lang="en-US" dirty="0" smtClean="0"/>
              <a:t>no </a:t>
            </a:r>
            <a:r>
              <a:rPr lang="en-US" dirty="0"/>
              <a:t>strong theoretical/phylogenetic basis.</a:t>
            </a:r>
          </a:p>
          <a:p>
            <a:endParaRPr lang="en-US" dirty="0"/>
          </a:p>
        </p:txBody>
      </p:sp>
    </p:spTree>
    <p:extLst>
      <p:ext uri="{BB962C8B-B14F-4D97-AF65-F5344CB8AC3E}">
        <p14:creationId xmlns:p14="http://schemas.microsoft.com/office/powerpoint/2010/main" val="6691284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pic>
        <p:nvPicPr>
          <p:cNvPr id="10" name="Picture 9" descr="cum_seq.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655" y="1443317"/>
            <a:ext cx="3929684" cy="3009971"/>
          </a:xfrm>
          <a:prstGeom prst="rect">
            <a:avLst/>
          </a:prstGeom>
        </p:spPr>
      </p:pic>
      <p:pic>
        <p:nvPicPr>
          <p:cNvPr id="11" name="Picture 10" descr="cum_seq_lo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5" y="1437717"/>
            <a:ext cx="3870379" cy="3015571"/>
          </a:xfrm>
          <a:prstGeom prst="rect">
            <a:avLst/>
          </a:prstGeom>
        </p:spPr>
      </p:pic>
      <p:sp>
        <p:nvSpPr>
          <p:cNvPr id="12" name="TextBox 11"/>
          <p:cNvSpPr txBox="1"/>
          <p:nvPr/>
        </p:nvSpPr>
        <p:spPr>
          <a:xfrm>
            <a:off x="915384" y="4539363"/>
            <a:ext cx="6919282" cy="338554"/>
          </a:xfrm>
          <a:prstGeom prst="rect">
            <a:avLst/>
          </a:prstGeom>
          <a:noFill/>
        </p:spPr>
        <p:txBody>
          <a:bodyPr wrap="none" rtlCol="0">
            <a:spAutoFit/>
          </a:bodyPr>
          <a:lstStyle/>
          <a:p>
            <a:r>
              <a:rPr lang="en-US" sz="1600" dirty="0" smtClean="0">
                <a:solidFill>
                  <a:schemeClr val="accent3">
                    <a:lumMod val="50000"/>
                  </a:schemeClr>
                </a:solidFill>
                <a:latin typeface="Calibri"/>
                <a:cs typeface="Calibri"/>
              </a:rPr>
              <a:t>Figures and </a:t>
            </a:r>
            <a:r>
              <a:rPr lang="en-US" sz="1600" dirty="0">
                <a:solidFill>
                  <a:schemeClr val="accent3">
                    <a:lumMod val="50000"/>
                  </a:schemeClr>
                </a:solidFill>
                <a:cs typeface="Calibri"/>
              </a:rPr>
              <a:t>code from: </a:t>
            </a:r>
            <a:r>
              <a:rPr lang="en-US" sz="1600" dirty="0">
                <a:solidFill>
                  <a:schemeClr val="accent3">
                    <a:lumMod val="50000"/>
                  </a:schemeClr>
                </a:solidFill>
                <a:cs typeface="Calibri"/>
                <a:hlinkClick r:id="rId6"/>
              </a:rPr>
              <a:t>http://</a:t>
            </a:r>
            <a:r>
              <a:rPr lang="en-US" sz="1600" dirty="0" err="1">
                <a:solidFill>
                  <a:schemeClr val="accent3">
                    <a:lumMod val="50000"/>
                  </a:schemeClr>
                </a:solidFill>
                <a:cs typeface="Calibri"/>
                <a:hlinkClick r:id="rId6"/>
              </a:rPr>
              <a:t>sulab.org</a:t>
            </a:r>
            <a:r>
              <a:rPr lang="en-US" sz="1600" dirty="0">
                <a:solidFill>
                  <a:schemeClr val="accent3">
                    <a:lumMod val="50000"/>
                  </a:schemeClr>
                </a:solidFill>
                <a:cs typeface="Calibri"/>
                <a:hlinkClick r:id="rId6"/>
              </a:rPr>
              <a:t>/2013/06/sequenced-genomes-per-year/</a:t>
            </a:r>
            <a:r>
              <a:rPr lang="en-US" sz="1600" dirty="0">
                <a:solidFill>
                  <a:schemeClr val="accent3">
                    <a:lumMod val="50000"/>
                  </a:schemeClr>
                </a:solidFill>
                <a:cs typeface="Calibri"/>
              </a:rPr>
              <a:t> </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682654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a:t>
            </a:r>
            <a:r>
              <a:rPr lang="en-US" dirty="0"/>
              <a:t>Hits (RBH)</a:t>
            </a:r>
            <a:endParaRPr lang="en-US" dirty="0"/>
          </a:p>
        </p:txBody>
      </p:sp>
      <p:sp>
        <p:nvSpPr>
          <p:cNvPr id="3" name="Text Placeholder 2"/>
          <p:cNvSpPr>
            <a:spLocks noGrp="1"/>
          </p:cNvSpPr>
          <p:nvPr>
            <p:ph type="body" sz="quarter" idx="11"/>
          </p:nvPr>
        </p:nvSpPr>
        <p:spPr>
          <a:xfrm>
            <a:off x="353906" y="1299429"/>
            <a:ext cx="6883484" cy="1518364"/>
          </a:xfrm>
        </p:spPr>
        <p:txBody>
          <a:bodyPr/>
          <a:lstStyle/>
          <a:p>
            <a:pPr>
              <a:spcAft>
                <a:spcPts val="600"/>
              </a:spcAft>
            </a:pPr>
            <a:r>
              <a:rPr lang="en-US" sz="2000" dirty="0" smtClean="0"/>
              <a:t>Most RBH with other </a:t>
            </a:r>
            <a:r>
              <a:rPr lang="en-US" sz="2000" dirty="0" err="1" smtClean="0"/>
              <a:t>enterobacteria</a:t>
            </a:r>
            <a:r>
              <a:rPr lang="en-US" sz="2000" dirty="0" smtClean="0"/>
              <a:t> </a:t>
            </a:r>
            <a:r>
              <a:rPr lang="en-US" sz="1600" dirty="0" smtClean="0"/>
              <a:t>(see </a:t>
            </a:r>
            <a:r>
              <a:rPr lang="en-US" sz="1600" dirty="0" err="1" smtClean="0">
                <a:latin typeface="Courier"/>
                <a:cs typeface="Courier"/>
              </a:rPr>
              <a:t>pba_rbh.ipynb</a:t>
            </a:r>
            <a:r>
              <a:rPr lang="en-US" sz="1600" dirty="0" smtClean="0"/>
              <a:t>)</a:t>
            </a:r>
          </a:p>
          <a:p>
            <a:pPr>
              <a:spcAft>
                <a:spcPts val="600"/>
              </a:spcAft>
            </a:pPr>
            <a:r>
              <a:rPr lang="en-US" sz="2000" dirty="0" smtClean="0">
                <a:solidFill>
                  <a:schemeClr val="accent5">
                    <a:lumMod val="75000"/>
                  </a:schemeClr>
                </a:solidFill>
              </a:rPr>
              <a:t>Pathogenicity factors also shared</a:t>
            </a:r>
            <a:br>
              <a:rPr lang="en-US" sz="2000" dirty="0" smtClean="0">
                <a:solidFill>
                  <a:schemeClr val="accent5">
                    <a:lumMod val="75000"/>
                  </a:schemeClr>
                </a:solidFill>
              </a:rPr>
            </a:br>
            <a:r>
              <a:rPr lang="en-US" sz="2000" dirty="0" smtClean="0">
                <a:solidFill>
                  <a:schemeClr val="accent5">
                    <a:lumMod val="75000"/>
                  </a:schemeClr>
                </a:solidFill>
              </a:rPr>
              <a:t>with plant-associated non-</a:t>
            </a:r>
            <a:br>
              <a:rPr lang="en-US" sz="2000" dirty="0" smtClean="0">
                <a:solidFill>
                  <a:schemeClr val="accent5">
                    <a:lumMod val="75000"/>
                  </a:schemeClr>
                </a:solidFill>
              </a:rPr>
            </a:br>
            <a:r>
              <a:rPr lang="en-US" sz="2000" dirty="0" err="1" smtClean="0">
                <a:solidFill>
                  <a:schemeClr val="accent5">
                    <a:lumMod val="75000"/>
                  </a:schemeClr>
                </a:solidFill>
              </a:rPr>
              <a:t>enterobacterial</a:t>
            </a:r>
            <a:r>
              <a:rPr lang="en-US" sz="2000" dirty="0" smtClean="0">
                <a:solidFill>
                  <a:schemeClr val="accent5">
                    <a:lumMod val="75000"/>
                  </a:schemeClr>
                </a:solidFill>
              </a:rPr>
              <a:t> genomes</a:t>
            </a:r>
            <a:endParaRPr lang="en-US" sz="2000" dirty="0">
              <a:solidFill>
                <a:schemeClr val="accent5">
                  <a:lumMod val="75000"/>
                </a:schemeClr>
              </a:solidFill>
            </a:endParaRPr>
          </a:p>
        </p:txBody>
      </p:sp>
      <p:pic>
        <p:nvPicPr>
          <p:cNvPr id="4" name="Picture 3" descr="pba_rbh_cou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06" y="3380512"/>
            <a:ext cx="3624047" cy="3316027"/>
          </a:xfrm>
          <a:prstGeom prst="rect">
            <a:avLst/>
          </a:prstGeom>
        </p:spPr>
      </p:pic>
      <p:pic>
        <p:nvPicPr>
          <p:cNvPr id="6" name="Picture 5" descr="pba_path_factor_heat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904" y="2020657"/>
            <a:ext cx="4510938" cy="4547107"/>
          </a:xfrm>
          <a:prstGeom prst="rect">
            <a:avLst/>
          </a:prstGeom>
        </p:spPr>
      </p:pic>
    </p:spTree>
    <p:extLst>
      <p:ext uri="{BB962C8B-B14F-4D97-AF65-F5344CB8AC3E}">
        <p14:creationId xmlns:p14="http://schemas.microsoft.com/office/powerpoint/2010/main" val="2613049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Classification</a:t>
            </a:r>
            <a:endParaRPr lang="en-US" dirty="0"/>
          </a:p>
        </p:txBody>
      </p:sp>
      <p:sp>
        <p:nvSpPr>
          <p:cNvPr id="3" name="Text Placeholder 2"/>
          <p:cNvSpPr>
            <a:spLocks noGrp="1"/>
          </p:cNvSpPr>
          <p:nvPr>
            <p:ph type="body" sz="quarter" idx="11"/>
          </p:nvPr>
        </p:nvSpPr>
        <p:spPr>
          <a:xfrm>
            <a:off x="195160" y="1177750"/>
            <a:ext cx="8867663" cy="5099858"/>
          </a:xfrm>
        </p:spPr>
        <p:txBody>
          <a:bodyPr/>
          <a:lstStyle/>
          <a:p>
            <a:pPr>
              <a:spcAft>
                <a:spcPts val="600"/>
              </a:spcAft>
            </a:pPr>
            <a:r>
              <a:rPr lang="en-US" dirty="0" smtClean="0">
                <a:solidFill>
                  <a:schemeClr val="accent5">
                    <a:lumMod val="75000"/>
                  </a:schemeClr>
                </a:solidFill>
              </a:rPr>
              <a:t>Compare frequency of functional classifications in </a:t>
            </a:r>
            <a:r>
              <a:rPr lang="en-US" i="1" dirty="0" err="1" smtClean="0">
                <a:solidFill>
                  <a:schemeClr val="accent5">
                    <a:lumMod val="75000"/>
                  </a:schemeClr>
                </a:solidFill>
              </a:rPr>
              <a:t>Pba</a:t>
            </a:r>
            <a:r>
              <a:rPr lang="en-US" dirty="0" smtClean="0">
                <a:solidFill>
                  <a:schemeClr val="accent5">
                    <a:lumMod val="75000"/>
                  </a:schemeClr>
                </a:solidFill>
              </a:rPr>
              <a:t> and </a:t>
            </a:r>
            <a:br>
              <a:rPr lang="en-US" dirty="0" smtClean="0">
                <a:solidFill>
                  <a:schemeClr val="accent5">
                    <a:lumMod val="75000"/>
                  </a:schemeClr>
                </a:solidFill>
              </a:rPr>
            </a:br>
            <a:r>
              <a:rPr lang="en-US" dirty="0" smtClean="0">
                <a:solidFill>
                  <a:schemeClr val="accent5">
                    <a:lumMod val="75000"/>
                  </a:schemeClr>
                </a:solidFill>
              </a:rPr>
              <a:t>other organism classes </a:t>
            </a:r>
            <a:r>
              <a:rPr lang="en-US" sz="2000" dirty="0" smtClean="0">
                <a:solidFill>
                  <a:srgbClr val="FF0000"/>
                </a:solidFill>
              </a:rPr>
              <a:t>(NOTE: annotation-dependent)</a:t>
            </a:r>
          </a:p>
          <a:p>
            <a:pPr>
              <a:spcAft>
                <a:spcPts val="600"/>
              </a:spcAft>
            </a:pPr>
            <a:r>
              <a:rPr lang="en-US" dirty="0" smtClean="0"/>
              <a:t>Test statistically for enrichment/overrepresentation</a:t>
            </a:r>
          </a:p>
          <a:p>
            <a:pPr>
              <a:spcAft>
                <a:spcPts val="600"/>
              </a:spcAft>
            </a:pPr>
            <a:r>
              <a:rPr lang="en-US" dirty="0" smtClean="0"/>
              <a:t>Many, many methods &amp; programs for this</a:t>
            </a:r>
            <a:br>
              <a:rPr lang="en-US" dirty="0" smtClean="0"/>
            </a:br>
            <a:r>
              <a:rPr lang="en-US" sz="2000" dirty="0" smtClean="0"/>
              <a:t>(68 tools </a:t>
            </a:r>
            <a:r>
              <a:rPr lang="en-US" sz="2000" dirty="0" err="1" smtClean="0"/>
              <a:t>summarised</a:t>
            </a:r>
            <a:r>
              <a:rPr lang="en-US" sz="2000" dirty="0" smtClean="0"/>
              <a:t> in 2009 review)</a:t>
            </a:r>
          </a:p>
          <a:p>
            <a:pPr>
              <a:spcAft>
                <a:spcPts val="600"/>
              </a:spcAft>
            </a:pPr>
            <a:r>
              <a:rPr lang="en-US" i="1" dirty="0" err="1" smtClean="0">
                <a:solidFill>
                  <a:schemeClr val="accent3">
                    <a:lumMod val="75000"/>
                  </a:schemeClr>
                </a:solidFill>
              </a:rPr>
              <a:t>Pba</a:t>
            </a:r>
            <a:r>
              <a:rPr lang="en-US" dirty="0" smtClean="0">
                <a:solidFill>
                  <a:schemeClr val="accent3">
                    <a:lumMod val="75000"/>
                  </a:schemeClr>
                </a:solidFill>
              </a:rPr>
              <a:t>-specific:</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Phage/IS elements</a:t>
            </a:r>
          </a:p>
          <a:p>
            <a:pPr>
              <a:spcAft>
                <a:spcPts val="600"/>
              </a:spcAft>
            </a:pPr>
            <a:r>
              <a:rPr lang="en-US" i="1" dirty="0" err="1" smtClean="0">
                <a:solidFill>
                  <a:srgbClr val="77933C"/>
                </a:solidFill>
              </a:rPr>
              <a:t>Pba</a:t>
            </a:r>
            <a:r>
              <a:rPr lang="en-US" dirty="0" smtClean="0">
                <a:solidFill>
                  <a:srgbClr val="77933C"/>
                </a:solidFill>
              </a:rPr>
              <a:t> &amp; non-enteric (LGT?)</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Surface proteins</a:t>
            </a:r>
          </a:p>
          <a:p>
            <a:pPr marL="1233900" lvl="2" indent="-342900">
              <a:spcBef>
                <a:spcPts val="0"/>
              </a:spcBef>
              <a:spcAft>
                <a:spcPts val="600"/>
              </a:spcAft>
            </a:pPr>
            <a:r>
              <a:rPr lang="en-US" sz="2000" dirty="0" smtClean="0"/>
              <a:t>Regulatory proteins</a:t>
            </a:r>
            <a:endParaRPr lang="en-US" sz="2000" dirty="0"/>
          </a:p>
        </p:txBody>
      </p:sp>
      <p:sp>
        <p:nvSpPr>
          <p:cNvPr id="4" name="TextBox 3"/>
          <p:cNvSpPr txBox="1"/>
          <p:nvPr/>
        </p:nvSpPr>
        <p:spPr>
          <a:xfrm>
            <a:off x="14414" y="6487272"/>
            <a:ext cx="6025921" cy="369332"/>
          </a:xfrm>
          <a:prstGeom prst="rect">
            <a:avLst/>
          </a:prstGeom>
          <a:noFill/>
        </p:spPr>
        <p:txBody>
          <a:bodyPr wrap="none" rtlCol="0">
            <a:spAutoFit/>
          </a:bodyPr>
          <a:lstStyle/>
          <a:p>
            <a:r>
              <a:rPr lang="en-US" dirty="0" smtClean="0">
                <a:solidFill>
                  <a:schemeClr val="accent3">
                    <a:lumMod val="50000"/>
                  </a:schemeClr>
                </a:solidFill>
              </a:rPr>
              <a:t>Huang </a:t>
            </a:r>
            <a:r>
              <a:rPr lang="en-US" i="1" dirty="0" smtClean="0">
                <a:solidFill>
                  <a:schemeClr val="accent3">
                    <a:lumMod val="50000"/>
                  </a:schemeClr>
                </a:solidFill>
              </a:rPr>
              <a:t>et al. </a:t>
            </a:r>
            <a:r>
              <a:rPr lang="en-US" dirty="0">
                <a:solidFill>
                  <a:schemeClr val="accent3">
                    <a:lumMod val="50000"/>
                  </a:schemeClr>
                </a:solidFill>
              </a:rPr>
              <a:t>(2009) </a:t>
            </a:r>
            <a:r>
              <a:rPr lang="en-US" i="1" dirty="0" smtClean="0">
                <a:solidFill>
                  <a:schemeClr val="accent3">
                    <a:lumMod val="50000"/>
                  </a:schemeClr>
                </a:solidFill>
              </a:rPr>
              <a:t>Nucleic </a:t>
            </a:r>
            <a:r>
              <a:rPr lang="en-US" i="1" dirty="0">
                <a:solidFill>
                  <a:schemeClr val="accent3">
                    <a:lumMod val="50000"/>
                  </a:schemeClr>
                </a:solidFill>
              </a:rPr>
              <a:t>Acids </a:t>
            </a:r>
            <a:r>
              <a:rPr lang="en-US" i="1" dirty="0" smtClean="0">
                <a:solidFill>
                  <a:schemeClr val="accent3">
                    <a:lumMod val="50000"/>
                  </a:schemeClr>
                </a:solidFill>
              </a:rPr>
              <a:t>Res.</a:t>
            </a:r>
            <a:r>
              <a:rPr lang="en-US" i="1" dirty="0" smtClean="0"/>
              <a:t> </a:t>
            </a:r>
            <a:r>
              <a:rPr lang="en-US" dirty="0" smtClean="0">
                <a:hlinkClick r:id="rId2"/>
              </a:rPr>
              <a:t>doi</a:t>
            </a:r>
            <a:r>
              <a:rPr lang="en-US" dirty="0">
                <a:hlinkClick r:id="rId2"/>
              </a:rPr>
              <a:t>:10.1093/</a:t>
            </a:r>
            <a:r>
              <a:rPr lang="en-US" dirty="0" err="1">
                <a:hlinkClick r:id="rId2"/>
              </a:rPr>
              <a:t>nar</a:t>
            </a:r>
            <a:r>
              <a:rPr lang="en-US" dirty="0">
                <a:hlinkClick r:id="rId2"/>
              </a:rPr>
              <a:t>/gkn923</a:t>
            </a:r>
            <a:r>
              <a:rPr lang="en-US" dirty="0"/>
              <a:t>.</a:t>
            </a:r>
          </a:p>
        </p:txBody>
      </p:sp>
      <p:pic>
        <p:nvPicPr>
          <p:cNvPr id="5" name="Picture 4" descr="pba_function_h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494" y="2980249"/>
            <a:ext cx="4990018" cy="3739398"/>
          </a:xfrm>
          <a:prstGeom prst="rect">
            <a:avLst/>
          </a:prstGeom>
        </p:spPr>
      </p:pic>
    </p:spTree>
    <p:extLst>
      <p:ext uri="{BB962C8B-B14F-4D97-AF65-F5344CB8AC3E}">
        <p14:creationId xmlns:p14="http://schemas.microsoft.com/office/powerpoint/2010/main" val="2731817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RBH </a:t>
            </a:r>
            <a:r>
              <a:rPr lang="en-US" dirty="0" err="1" smtClean="0"/>
              <a:t>Visualisation</a:t>
            </a:r>
            <a:endParaRPr lang="en-US" dirty="0"/>
          </a:p>
        </p:txBody>
      </p:sp>
      <p:sp>
        <p:nvSpPr>
          <p:cNvPr id="3" name="Text Placeholder 2"/>
          <p:cNvSpPr>
            <a:spLocks noGrp="1"/>
          </p:cNvSpPr>
          <p:nvPr>
            <p:ph type="body" sz="quarter" idx="11"/>
          </p:nvPr>
        </p:nvSpPr>
        <p:spPr>
          <a:xfrm>
            <a:off x="613667" y="1261926"/>
            <a:ext cx="7619359" cy="1314206"/>
          </a:xfrm>
        </p:spPr>
        <p:txBody>
          <a:bodyPr/>
          <a:lstStyle/>
          <a:p>
            <a:pPr>
              <a:spcAft>
                <a:spcPts val="600"/>
              </a:spcAft>
            </a:pPr>
            <a:r>
              <a:rPr lang="en-US" dirty="0" smtClean="0"/>
              <a:t>114,087 RBH between </a:t>
            </a:r>
            <a:r>
              <a:rPr lang="en-US" i="1" dirty="0" err="1" smtClean="0"/>
              <a:t>Pba</a:t>
            </a:r>
            <a:r>
              <a:rPr lang="en-US" dirty="0" smtClean="0"/>
              <a:t> and target bacteria</a:t>
            </a:r>
            <a:br>
              <a:rPr lang="en-US" dirty="0" smtClean="0"/>
            </a:br>
            <a:r>
              <a:rPr lang="en-US" sz="2000" dirty="0" smtClean="0">
                <a:solidFill>
                  <a:schemeClr val="accent4">
                    <a:lumMod val="75000"/>
                  </a:schemeClr>
                </a:solidFill>
              </a:rPr>
              <a:t>too much to go through by hand/eye</a:t>
            </a:r>
            <a:endParaRPr lang="en-US" dirty="0" smtClean="0">
              <a:solidFill>
                <a:schemeClr val="accent4">
                  <a:lumMod val="75000"/>
                </a:schemeClr>
              </a:solidFill>
            </a:endParaRPr>
          </a:p>
          <a:p>
            <a:pPr>
              <a:spcAft>
                <a:spcPts val="600"/>
              </a:spcAft>
            </a:pPr>
            <a:r>
              <a:rPr lang="en-US" dirty="0" err="1" smtClean="0"/>
              <a:t>Visualisation</a:t>
            </a:r>
            <a:r>
              <a:rPr lang="en-US" dirty="0" smtClean="0"/>
              <a:t> tools were essential</a:t>
            </a:r>
            <a:endParaRPr lang="en-US" dirty="0"/>
          </a:p>
        </p:txBody>
      </p:sp>
      <p:pic>
        <p:nvPicPr>
          <p:cNvPr id="4" name="Picture 3" descr="pba_circular_rb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6" y="2620852"/>
            <a:ext cx="4230234" cy="4186988"/>
          </a:xfrm>
          <a:prstGeom prst="rect">
            <a:avLst/>
          </a:prstGeom>
        </p:spPr>
      </p:pic>
      <p:pic>
        <p:nvPicPr>
          <p:cNvPr id="5" name="Picture 4" descr="pba_linear_rb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001" y="3124570"/>
            <a:ext cx="4432915" cy="3097971"/>
          </a:xfrm>
          <a:prstGeom prst="rect">
            <a:avLst/>
          </a:prstGeom>
        </p:spPr>
      </p:pic>
    </p:spTree>
    <p:extLst>
      <p:ext uri="{BB962C8B-B14F-4D97-AF65-F5344CB8AC3E}">
        <p14:creationId xmlns:p14="http://schemas.microsoft.com/office/powerpoint/2010/main" val="3020403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GenomeDiagram</a:t>
            </a:r>
            <a:endParaRPr lang="en-US" dirty="0"/>
          </a:p>
        </p:txBody>
      </p:sp>
      <p:sp>
        <p:nvSpPr>
          <p:cNvPr id="3" name="Text Placeholder 2"/>
          <p:cNvSpPr>
            <a:spLocks noGrp="1"/>
          </p:cNvSpPr>
          <p:nvPr>
            <p:ph type="body" sz="quarter" idx="11"/>
          </p:nvPr>
        </p:nvSpPr>
        <p:spPr>
          <a:xfrm>
            <a:off x="232788" y="1411393"/>
            <a:ext cx="8628624" cy="1304973"/>
          </a:xfrm>
        </p:spPr>
        <p:txBody>
          <a:bodyPr/>
          <a:lstStyle/>
          <a:p>
            <a:r>
              <a:rPr lang="en-US" dirty="0" smtClean="0"/>
              <a:t>Comparative genomics </a:t>
            </a:r>
            <a:r>
              <a:rPr lang="en-US" dirty="0" err="1" smtClean="0"/>
              <a:t>visualisation</a:t>
            </a:r>
            <a:r>
              <a:rPr lang="en-US" dirty="0" smtClean="0"/>
              <a:t> package</a:t>
            </a:r>
          </a:p>
          <a:p>
            <a:r>
              <a:rPr lang="en-US" dirty="0" smtClean="0"/>
              <a:t>Developed </a:t>
            </a:r>
            <a:r>
              <a:rPr lang="en-US" dirty="0" smtClean="0"/>
              <a:t>in 2003 </a:t>
            </a:r>
            <a:r>
              <a:rPr lang="en-US" dirty="0" smtClean="0"/>
              <a:t>for </a:t>
            </a:r>
            <a:r>
              <a:rPr lang="en-US" i="1" dirty="0" err="1" smtClean="0"/>
              <a:t>Pba</a:t>
            </a:r>
            <a:r>
              <a:rPr lang="en-US" dirty="0" smtClean="0"/>
              <a:t> sequencing, later incorporated into Biopython</a:t>
            </a:r>
            <a:endParaRPr lang="en-US" dirty="0"/>
          </a:p>
        </p:txBody>
      </p:sp>
      <p:pic>
        <p:nvPicPr>
          <p:cNvPr id="4" name="Picture 3" descr="biopyth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347" y="275685"/>
            <a:ext cx="3055793" cy="842148"/>
          </a:xfrm>
          <a:prstGeom prst="rect">
            <a:avLst/>
          </a:prstGeom>
        </p:spPr>
      </p:pic>
      <p:pic>
        <p:nvPicPr>
          <p:cNvPr id="5" name="Picture 4" descr="g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89" y="2819768"/>
            <a:ext cx="5056148" cy="2403451"/>
          </a:xfrm>
          <a:prstGeom prst="rect">
            <a:avLst/>
          </a:prstGeom>
        </p:spPr>
      </p:pic>
      <p:pic>
        <p:nvPicPr>
          <p:cNvPr id="6" name="Picture 5" descr="g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345" y="2917466"/>
            <a:ext cx="3726655" cy="2288409"/>
          </a:xfrm>
          <a:prstGeom prst="rect">
            <a:avLst/>
          </a:prstGeom>
        </p:spPr>
      </p:pic>
      <p:pic>
        <p:nvPicPr>
          <p:cNvPr id="7" name="Picture 6" descr="collinear_zea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70" y="5624417"/>
            <a:ext cx="8961120" cy="335280"/>
          </a:xfrm>
          <a:prstGeom prst="rect">
            <a:avLst/>
          </a:prstGeom>
        </p:spPr>
      </p:pic>
      <p:sp>
        <p:nvSpPr>
          <p:cNvPr id="8" name="TextBox 7"/>
          <p:cNvSpPr txBox="1"/>
          <p:nvPr/>
        </p:nvSpPr>
        <p:spPr>
          <a:xfrm>
            <a:off x="14414" y="6207048"/>
            <a:ext cx="7106370" cy="646331"/>
          </a:xfrm>
          <a:prstGeom prst="rect">
            <a:avLst/>
          </a:prstGeom>
          <a:noFill/>
        </p:spPr>
        <p:txBody>
          <a:bodyPr wrap="none" rtlCol="0">
            <a:spAutoFit/>
          </a:bodyPr>
          <a:lstStyle/>
          <a:p>
            <a:r>
              <a:rPr lang="en-US" dirty="0" smtClean="0">
                <a:solidFill>
                  <a:schemeClr val="accent3">
                    <a:lumMod val="50000"/>
                  </a:schemeClr>
                </a:solidFill>
                <a:hlinkClick r:id="rId6"/>
              </a:rPr>
              <a:t>http://www.biopython.org</a:t>
            </a:r>
            <a:endParaRPr lang="en-US" dirty="0" smtClean="0">
              <a:solidFill>
                <a:schemeClr val="accent3">
                  <a:lumMod val="50000"/>
                </a:schemeClr>
              </a:solidFill>
            </a:endParaRPr>
          </a:p>
          <a:p>
            <a:r>
              <a:rPr lang="en-US" dirty="0" smtClean="0">
                <a:solidFill>
                  <a:schemeClr val="accent3">
                    <a:lumMod val="50000"/>
                  </a:schemeClr>
                </a:solidFill>
              </a:rPr>
              <a:t>Pritchard </a:t>
            </a:r>
            <a:r>
              <a:rPr lang="en-US" i="1" dirty="0" smtClean="0">
                <a:solidFill>
                  <a:schemeClr val="accent3">
                    <a:lumMod val="50000"/>
                  </a:schemeClr>
                </a:solidFill>
              </a:rPr>
              <a:t>et </a:t>
            </a:r>
            <a:r>
              <a:rPr lang="en-US" i="1" dirty="0">
                <a:solidFill>
                  <a:schemeClr val="accent3">
                    <a:lumMod val="50000"/>
                  </a:schemeClr>
                </a:solidFill>
              </a:rPr>
              <a:t>al. </a:t>
            </a:r>
            <a:r>
              <a:rPr lang="en-US" dirty="0">
                <a:solidFill>
                  <a:schemeClr val="accent3">
                    <a:lumMod val="50000"/>
                  </a:schemeClr>
                </a:solidFill>
              </a:rPr>
              <a:t>(</a:t>
            </a:r>
            <a:r>
              <a:rPr lang="en-US" dirty="0" smtClean="0">
                <a:solidFill>
                  <a:schemeClr val="accent3">
                    <a:lumMod val="50000"/>
                  </a:schemeClr>
                </a:solidFill>
              </a:rPr>
              <a:t>2006) </a:t>
            </a:r>
            <a:r>
              <a:rPr lang="en-US" i="1" dirty="0" smtClean="0">
                <a:solidFill>
                  <a:schemeClr val="accent3">
                    <a:lumMod val="50000"/>
                  </a:schemeClr>
                </a:solidFill>
              </a:rPr>
              <a:t>Bioinformatics</a:t>
            </a:r>
            <a:r>
              <a:rPr lang="en-US" i="1" dirty="0" smtClean="0"/>
              <a:t> </a:t>
            </a:r>
            <a:r>
              <a:rPr lang="en-US" dirty="0">
                <a:hlinkClick r:id="rId7"/>
              </a:rPr>
              <a:t>doi</a:t>
            </a:r>
            <a:r>
              <a:rPr lang="en-US" dirty="0" smtClean="0">
                <a:hlinkClick r:id="rId7"/>
              </a:rPr>
              <a:t>:</a:t>
            </a:r>
            <a:r>
              <a:rPr lang="en-US" dirty="0">
                <a:hlinkClick r:id="rId7"/>
              </a:rPr>
              <a:t>10.1093/bioinformatics/btk021</a:t>
            </a:r>
            <a:r>
              <a:rPr lang="en-US" dirty="0"/>
              <a:t>.</a:t>
            </a:r>
          </a:p>
        </p:txBody>
      </p:sp>
    </p:spTree>
    <p:extLst>
      <p:ext uri="{BB962C8B-B14F-4D97-AF65-F5344CB8AC3E}">
        <p14:creationId xmlns:p14="http://schemas.microsoft.com/office/powerpoint/2010/main" val="542248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Visualising</a:t>
            </a:r>
            <a:r>
              <a:rPr lang="en-US" dirty="0" smtClean="0"/>
              <a:t> LGT in </a:t>
            </a:r>
            <a:r>
              <a:rPr lang="en-US" i="1" dirty="0" err="1" smtClean="0"/>
              <a:t>Pba</a:t>
            </a:r>
            <a:endParaRPr lang="en-US" i="1" dirty="0"/>
          </a:p>
        </p:txBody>
      </p:sp>
      <p:sp>
        <p:nvSpPr>
          <p:cNvPr id="3" name="Text Placeholder 2"/>
          <p:cNvSpPr>
            <a:spLocks noGrp="1"/>
          </p:cNvSpPr>
          <p:nvPr>
            <p:ph type="body" sz="quarter" idx="11"/>
          </p:nvPr>
        </p:nvSpPr>
        <p:spPr>
          <a:xfrm>
            <a:off x="173514" y="1292213"/>
            <a:ext cx="8275981" cy="1304973"/>
          </a:xfrm>
        </p:spPr>
        <p:txBody>
          <a:bodyPr/>
          <a:lstStyle/>
          <a:p>
            <a:r>
              <a:rPr lang="en-US" dirty="0" smtClean="0">
                <a:solidFill>
                  <a:srgbClr val="008000"/>
                </a:solidFill>
              </a:rPr>
              <a:t>Looked for CDS where RBH sequence similarity doesn’t follow the taxonomic species tree, and GC% anomalies</a:t>
            </a:r>
          </a:p>
          <a:p>
            <a:r>
              <a:rPr lang="en-US" dirty="0" err="1" smtClean="0"/>
              <a:t>Colour</a:t>
            </a:r>
            <a:r>
              <a:rPr lang="en-US" dirty="0" smtClean="0"/>
              <a:t> sequence similarity: </a:t>
            </a:r>
            <a:r>
              <a:rPr lang="en-US" dirty="0" smtClean="0">
                <a:solidFill>
                  <a:srgbClr val="FF0000"/>
                </a:solidFill>
              </a:rPr>
              <a:t>more red </a:t>
            </a:r>
            <a:r>
              <a:rPr lang="en-US" dirty="0" smtClean="0"/>
              <a:t>= more similar</a:t>
            </a:r>
            <a:endParaRPr lang="en-US" dirty="0"/>
          </a:p>
        </p:txBody>
      </p:sp>
      <p:pic>
        <p:nvPicPr>
          <p:cNvPr id="86" name="Picture 85" descr="pba_rbh_simi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1" y="3840653"/>
            <a:ext cx="3297201" cy="2299049"/>
          </a:xfrm>
          <a:prstGeom prst="rect">
            <a:avLst/>
          </a:prstGeom>
        </p:spPr>
      </p:pic>
      <p:pic>
        <p:nvPicPr>
          <p:cNvPr id="87" name="Picture 86" descr="pba_similar_reg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383" y="2703250"/>
            <a:ext cx="2315535" cy="3818905"/>
          </a:xfrm>
          <a:prstGeom prst="rect">
            <a:avLst/>
          </a:prstGeom>
        </p:spPr>
      </p:pic>
      <p:pic>
        <p:nvPicPr>
          <p:cNvPr id="88" name="Picture 87" descr="pba_nitrogen_fix_lg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943" y="2703249"/>
            <a:ext cx="3064481" cy="3818905"/>
          </a:xfrm>
          <a:prstGeom prst="rect">
            <a:avLst/>
          </a:prstGeom>
        </p:spPr>
      </p:pic>
      <p:pic>
        <p:nvPicPr>
          <p:cNvPr id="89" name="Picture 88" descr="pba_gc_anoma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59" y="3222870"/>
            <a:ext cx="3204250" cy="452849"/>
          </a:xfrm>
          <a:prstGeom prst="rect">
            <a:avLst/>
          </a:prstGeom>
        </p:spPr>
      </p:pic>
    </p:spTree>
    <p:extLst>
      <p:ext uri="{BB962C8B-B14F-4D97-AF65-F5344CB8AC3E}">
        <p14:creationId xmlns:p14="http://schemas.microsoft.com/office/powerpoint/2010/main" val="3523767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a:t>
            </a:r>
            <a:endParaRPr lang="en-US" dirty="0"/>
          </a:p>
        </p:txBody>
      </p:sp>
      <p:sp>
        <p:nvSpPr>
          <p:cNvPr id="3" name="Text Placeholder 2"/>
          <p:cNvSpPr>
            <a:spLocks noGrp="1"/>
          </p:cNvSpPr>
          <p:nvPr>
            <p:ph type="body" sz="quarter" idx="11"/>
          </p:nvPr>
        </p:nvSpPr>
        <p:spPr>
          <a:xfrm>
            <a:off x="498218" y="1556451"/>
            <a:ext cx="7770888" cy="4105739"/>
          </a:xfrm>
        </p:spPr>
        <p:txBody>
          <a:bodyPr/>
          <a:lstStyle/>
          <a:p>
            <a:pPr>
              <a:spcAft>
                <a:spcPts val="1200"/>
              </a:spcAft>
            </a:pPr>
            <a:r>
              <a:rPr lang="en-US" dirty="0" smtClean="0"/>
              <a:t>Initially, 11 putative horizontally-acquired islands (HAIs)</a:t>
            </a:r>
            <a:br>
              <a:rPr lang="en-US" dirty="0" smtClean="0"/>
            </a:br>
            <a:r>
              <a:rPr lang="en-US" dirty="0" smtClean="0"/>
              <a:t>identified by atypical G+C, proximity of </a:t>
            </a:r>
            <a:r>
              <a:rPr lang="en-US" dirty="0" err="1" smtClean="0"/>
              <a:t>tRNA</a:t>
            </a:r>
            <a:r>
              <a:rPr lang="en-US" dirty="0" smtClean="0"/>
              <a:t>, etc.</a:t>
            </a:r>
          </a:p>
          <a:p>
            <a:pPr>
              <a:spcAft>
                <a:spcPts val="1200"/>
              </a:spcAft>
            </a:pPr>
            <a:r>
              <a:rPr lang="en-US" dirty="0" smtClean="0">
                <a:solidFill>
                  <a:srgbClr val="008000"/>
                </a:solidFill>
              </a:rPr>
              <a:t>Six further putative HAIs identified on the basis of RBH</a:t>
            </a:r>
            <a:br>
              <a:rPr lang="en-US" dirty="0" smtClean="0">
                <a:solidFill>
                  <a:srgbClr val="008000"/>
                </a:solidFill>
              </a:rPr>
            </a:br>
            <a:r>
              <a:rPr lang="en-US" sz="2000" dirty="0" smtClean="0">
                <a:solidFill>
                  <a:srgbClr val="008000"/>
                </a:solidFill>
              </a:rPr>
              <a:t>(may be more ancient acquisitions)</a:t>
            </a:r>
            <a:endParaRPr lang="en-US" dirty="0" smtClean="0">
              <a:solidFill>
                <a:srgbClr val="008000"/>
              </a:solidFill>
            </a:endParaRPr>
          </a:p>
          <a:p>
            <a:pPr>
              <a:spcAft>
                <a:spcPts val="1200"/>
              </a:spcAft>
            </a:pPr>
            <a:r>
              <a:rPr lang="en-US" b="1" dirty="0" smtClean="0">
                <a:solidFill>
                  <a:schemeClr val="accent5">
                    <a:lumMod val="75000"/>
                  </a:schemeClr>
                </a:solidFill>
              </a:rPr>
              <a:t>HAI8</a:t>
            </a:r>
            <a:r>
              <a:rPr lang="en-US" dirty="0" smtClean="0">
                <a:solidFill>
                  <a:schemeClr val="accent5">
                    <a:lumMod val="75000"/>
                  </a:schemeClr>
                </a:solidFill>
              </a:rPr>
              <a:t>: Type III Secretion System</a:t>
            </a:r>
            <a:r>
              <a:rPr lang="en-US" dirty="0" smtClean="0"/>
              <a:t>, </a:t>
            </a:r>
            <a:r>
              <a:rPr lang="en-US" i="1" dirty="0" smtClean="0"/>
              <a:t>Pseudomonas </a:t>
            </a:r>
            <a:r>
              <a:rPr lang="en-US" i="1" dirty="0" err="1" smtClean="0"/>
              <a:t>syringae</a:t>
            </a:r>
            <a:endParaRPr lang="en-US" i="1" dirty="0" smtClean="0"/>
          </a:p>
          <a:p>
            <a:pPr>
              <a:spcAft>
                <a:spcPts val="1200"/>
              </a:spcAft>
            </a:pPr>
            <a:r>
              <a:rPr lang="en-US" b="1" dirty="0" smtClean="0">
                <a:solidFill>
                  <a:schemeClr val="accent1">
                    <a:lumMod val="75000"/>
                  </a:schemeClr>
                </a:solidFill>
              </a:rPr>
              <a:t>HAI2</a:t>
            </a:r>
            <a:r>
              <a:rPr lang="en-US" dirty="0" smtClean="0">
                <a:solidFill>
                  <a:schemeClr val="accent1">
                    <a:lumMod val="75000"/>
                  </a:schemeClr>
                </a:solidFill>
              </a:rPr>
              <a:t>: </a:t>
            </a:r>
            <a:r>
              <a:rPr lang="en-US" dirty="0" err="1" smtClean="0">
                <a:solidFill>
                  <a:schemeClr val="accent1">
                    <a:lumMod val="75000"/>
                  </a:schemeClr>
                </a:solidFill>
              </a:rPr>
              <a:t>Phytotoxin</a:t>
            </a:r>
            <a:r>
              <a:rPr lang="en-US" dirty="0" smtClean="0">
                <a:solidFill>
                  <a:schemeClr val="accent1">
                    <a:lumMod val="75000"/>
                  </a:schemeClr>
                </a:solidFill>
              </a:rPr>
              <a:t> (</a:t>
            </a:r>
            <a:r>
              <a:rPr lang="en-US" i="1" dirty="0" err="1" smtClean="0">
                <a:solidFill>
                  <a:schemeClr val="accent1">
                    <a:lumMod val="75000"/>
                  </a:schemeClr>
                </a:solidFill>
              </a:rPr>
              <a:t>cfa</a:t>
            </a:r>
            <a:r>
              <a:rPr lang="en-US" dirty="0" smtClean="0">
                <a:solidFill>
                  <a:schemeClr val="accent1">
                    <a:lumMod val="75000"/>
                  </a:schemeClr>
                </a:solidFill>
              </a:rPr>
              <a:t>) synthesis</a:t>
            </a:r>
            <a:r>
              <a:rPr lang="en-US" dirty="0" smtClean="0"/>
              <a:t>, </a:t>
            </a:r>
            <a:r>
              <a:rPr lang="en-US" i="1" dirty="0" smtClean="0"/>
              <a:t>P. </a:t>
            </a:r>
            <a:r>
              <a:rPr lang="en-US" i="1" dirty="0" err="1" smtClean="0"/>
              <a:t>syringae</a:t>
            </a:r>
            <a:endParaRPr lang="en-US" i="1" dirty="0" smtClean="0"/>
          </a:p>
          <a:p>
            <a:pPr>
              <a:spcAft>
                <a:spcPts val="1200"/>
              </a:spcAft>
            </a:pPr>
            <a:r>
              <a:rPr lang="en-US" b="1" dirty="0" smtClean="0">
                <a:solidFill>
                  <a:schemeClr val="accent5">
                    <a:lumMod val="50000"/>
                  </a:schemeClr>
                </a:solidFill>
              </a:rPr>
              <a:t>HAI15</a:t>
            </a:r>
            <a:r>
              <a:rPr lang="en-US" dirty="0" smtClean="0">
                <a:solidFill>
                  <a:schemeClr val="accent5">
                    <a:lumMod val="50000"/>
                  </a:schemeClr>
                </a:solidFill>
              </a:rPr>
              <a:t>: Adherence/agglutination</a:t>
            </a:r>
            <a:r>
              <a:rPr lang="en-US" dirty="0" smtClean="0"/>
              <a:t>, </a:t>
            </a:r>
            <a:r>
              <a:rPr lang="en-US" i="1" dirty="0" smtClean="0"/>
              <a:t>Vibrio</a:t>
            </a:r>
            <a:r>
              <a:rPr lang="en-US" dirty="0" smtClean="0"/>
              <a:t> spp.</a:t>
            </a:r>
          </a:p>
          <a:p>
            <a:pPr>
              <a:spcAft>
                <a:spcPts val="1200"/>
              </a:spcAft>
            </a:pPr>
            <a:r>
              <a:rPr lang="en-US" b="1" dirty="0" smtClean="0">
                <a:solidFill>
                  <a:schemeClr val="accent1">
                    <a:lumMod val="50000"/>
                  </a:schemeClr>
                </a:solidFill>
              </a:rPr>
              <a:t>HAI14</a:t>
            </a:r>
            <a:r>
              <a:rPr lang="en-US" dirty="0" smtClean="0">
                <a:solidFill>
                  <a:schemeClr val="accent1">
                    <a:lumMod val="50000"/>
                  </a:schemeClr>
                </a:solidFill>
              </a:rPr>
              <a:t>: Nitrogen fixation</a:t>
            </a:r>
            <a:r>
              <a:rPr lang="en-US" dirty="0" smtClean="0"/>
              <a:t>, </a:t>
            </a:r>
            <a:r>
              <a:rPr lang="en-US" i="1" dirty="0" err="1" smtClean="0"/>
              <a:t>Bradyrhizobium</a:t>
            </a:r>
            <a:r>
              <a:rPr lang="en-US" dirty="0" smtClean="0"/>
              <a:t> spp.</a:t>
            </a:r>
          </a:p>
        </p:txBody>
      </p:sp>
    </p:spTree>
    <p:extLst>
      <p:ext uri="{BB962C8B-B14F-4D97-AF65-F5344CB8AC3E}">
        <p14:creationId xmlns:p14="http://schemas.microsoft.com/office/powerpoint/2010/main" val="1047916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82532" y="1183971"/>
            <a:ext cx="8570445" cy="1304973"/>
          </a:xfrm>
        </p:spPr>
        <p:txBody>
          <a:bodyPr/>
          <a:lstStyle/>
          <a:p>
            <a:r>
              <a:rPr lang="en-US" dirty="0" smtClean="0"/>
              <a:t>2006: Two years later, far more genomes (400) for comparison</a:t>
            </a:r>
          </a:p>
          <a:p>
            <a:r>
              <a:rPr lang="en-US" dirty="0" smtClean="0">
                <a:solidFill>
                  <a:schemeClr val="accent5">
                    <a:lumMod val="75000"/>
                  </a:schemeClr>
                </a:solidFill>
              </a:rPr>
              <a:t>Larger selection of plant- and animal-associated bacteria</a:t>
            </a:r>
            <a:endParaRPr lang="en-US" dirty="0">
              <a:solidFill>
                <a:schemeClr val="accent5">
                  <a:lumMod val="75000"/>
                </a:schemeClr>
              </a:solidFill>
            </a:endParaRPr>
          </a:p>
        </p:txBody>
      </p:sp>
      <p:pic>
        <p:nvPicPr>
          <p:cNvPr id="4" name="Picture 3" descr="pba_400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682" y="2109386"/>
            <a:ext cx="4791202" cy="4748614"/>
          </a:xfrm>
          <a:prstGeom prst="rect">
            <a:avLst/>
          </a:prstGeom>
        </p:spPr>
      </p:pic>
    </p:spTree>
    <p:extLst>
      <p:ext uri="{BB962C8B-B14F-4D97-AF65-F5344CB8AC3E}">
        <p14:creationId xmlns:p14="http://schemas.microsoft.com/office/powerpoint/2010/main" val="2798666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156562" y="1183971"/>
            <a:ext cx="7763671" cy="4377608"/>
          </a:xfrm>
        </p:spPr>
        <p:txBody>
          <a:bodyPr/>
          <a:lstStyle/>
          <a:p>
            <a:pPr>
              <a:spcAft>
                <a:spcPts val="600"/>
              </a:spcAft>
            </a:pPr>
            <a:r>
              <a:rPr lang="en-US" dirty="0" smtClean="0">
                <a:solidFill>
                  <a:srgbClr val="31859C"/>
                </a:solidFill>
              </a:rPr>
              <a:t>Comparison against </a:t>
            </a:r>
            <a:r>
              <a:rPr lang="en-US" dirty="0" smtClean="0">
                <a:solidFill>
                  <a:schemeClr val="accent5">
                    <a:lumMod val="75000"/>
                  </a:schemeClr>
                </a:solidFill>
              </a:rPr>
              <a:t>plant- (13) and animal-associated (14) bacteria</a:t>
            </a:r>
          </a:p>
          <a:p>
            <a:pPr>
              <a:spcAft>
                <a:spcPts val="600"/>
              </a:spcAft>
            </a:pPr>
            <a:r>
              <a:rPr lang="en-US" sz="2000" dirty="0" smtClean="0">
                <a:solidFill>
                  <a:schemeClr val="accent3">
                    <a:lumMod val="75000"/>
                  </a:schemeClr>
                </a:solidFill>
              </a:rPr>
              <a:t>Plant-associated in </a:t>
            </a:r>
            <a:r>
              <a:rPr lang="en-US" sz="2000" dirty="0" err="1" smtClean="0">
                <a:solidFill>
                  <a:schemeClr val="accent3">
                    <a:lumMod val="75000"/>
                  </a:schemeClr>
                </a:solidFill>
              </a:rPr>
              <a:t>centre</a:t>
            </a:r>
            <a:endParaRPr lang="en-US" sz="2000" dirty="0" smtClean="0">
              <a:solidFill>
                <a:schemeClr val="accent3">
                  <a:lumMod val="75000"/>
                </a:schemeClr>
              </a:solidFill>
            </a:endParaRPr>
          </a:p>
          <a:p>
            <a:pPr>
              <a:spcAft>
                <a:spcPts val="600"/>
              </a:spcAft>
            </a:pPr>
            <a:r>
              <a:rPr lang="en-US" sz="2000" dirty="0" smtClean="0">
                <a:solidFill>
                  <a:schemeClr val="accent3">
                    <a:lumMod val="75000"/>
                  </a:schemeClr>
                </a:solidFill>
              </a:rPr>
              <a:t>Animal-associated on outside</a:t>
            </a:r>
          </a:p>
          <a:p>
            <a:pPr>
              <a:spcAft>
                <a:spcPts val="600"/>
              </a:spcAft>
            </a:pPr>
            <a:r>
              <a:rPr lang="en-US" sz="2000" u="sng" dirty="0" smtClean="0">
                <a:solidFill>
                  <a:srgbClr val="FF0000"/>
                </a:solidFill>
              </a:rPr>
              <a:t>Red marks: greater similarity to </a:t>
            </a:r>
            <a:br>
              <a:rPr lang="en-US" sz="2000" u="sng" dirty="0" smtClean="0">
                <a:solidFill>
                  <a:srgbClr val="FF0000"/>
                </a:solidFill>
              </a:rPr>
            </a:br>
            <a:r>
              <a:rPr lang="en-US" sz="2000" u="sng" dirty="0" smtClean="0">
                <a:solidFill>
                  <a:srgbClr val="FF0000"/>
                </a:solidFill>
              </a:rPr>
              <a:t>plant-associated bacteria</a:t>
            </a:r>
          </a:p>
          <a:p>
            <a:pPr>
              <a:spcAft>
                <a:spcPts val="1200"/>
              </a:spcAft>
            </a:pPr>
            <a:r>
              <a:rPr lang="en-US" sz="2000" b="1" dirty="0" smtClean="0">
                <a:solidFill>
                  <a:schemeClr val="accent1">
                    <a:lumMod val="75000"/>
                  </a:schemeClr>
                </a:solidFill>
              </a:rPr>
              <a:t>HAI2</a:t>
            </a:r>
            <a:r>
              <a:rPr lang="en-US" sz="2000" dirty="0">
                <a:solidFill>
                  <a:schemeClr val="accent1">
                    <a:lumMod val="75000"/>
                  </a:schemeClr>
                </a:solidFill>
              </a:rPr>
              <a:t>: </a:t>
            </a:r>
            <a:r>
              <a:rPr lang="en-US" sz="2000" dirty="0" err="1">
                <a:solidFill>
                  <a:schemeClr val="accent1">
                    <a:lumMod val="75000"/>
                  </a:schemeClr>
                </a:solidFill>
              </a:rPr>
              <a:t>Phytotoxin</a:t>
            </a:r>
            <a:r>
              <a:rPr lang="en-US" sz="2000" dirty="0">
                <a:solidFill>
                  <a:schemeClr val="accent1">
                    <a:lumMod val="75000"/>
                  </a:schemeClr>
                </a:solidFill>
              </a:rPr>
              <a:t> </a:t>
            </a:r>
            <a:endParaRPr lang="en-US" sz="2000" dirty="0" smtClean="0">
              <a:solidFill>
                <a:schemeClr val="accent1">
                  <a:lumMod val="75000"/>
                </a:schemeClr>
              </a:solidFill>
            </a:endParaRPr>
          </a:p>
          <a:p>
            <a:pPr>
              <a:spcAft>
                <a:spcPts val="1200"/>
              </a:spcAft>
            </a:pPr>
            <a:r>
              <a:rPr lang="en-US" sz="2000" b="1" dirty="0" smtClean="0">
                <a:solidFill>
                  <a:schemeClr val="accent5">
                    <a:lumMod val="50000"/>
                  </a:schemeClr>
                </a:solidFill>
              </a:rPr>
              <a:t>HAI15</a:t>
            </a:r>
            <a:r>
              <a:rPr lang="en-US" sz="2000" dirty="0">
                <a:solidFill>
                  <a:schemeClr val="accent5">
                    <a:lumMod val="50000"/>
                  </a:schemeClr>
                </a:solidFill>
              </a:rPr>
              <a:t>: </a:t>
            </a:r>
            <a:r>
              <a:rPr lang="en-US" sz="2000" dirty="0" smtClean="0">
                <a:solidFill>
                  <a:schemeClr val="accent5">
                    <a:lumMod val="50000"/>
                  </a:schemeClr>
                </a:solidFill>
              </a:rPr>
              <a:t>Adherence</a:t>
            </a:r>
          </a:p>
          <a:p>
            <a:pPr>
              <a:spcAft>
                <a:spcPts val="1200"/>
              </a:spcAft>
            </a:pPr>
            <a:r>
              <a:rPr lang="en-US" sz="2000" b="1" dirty="0" smtClean="0">
                <a:solidFill>
                  <a:schemeClr val="accent1">
                    <a:lumMod val="50000"/>
                  </a:schemeClr>
                </a:solidFill>
              </a:rPr>
              <a:t>HAI14</a:t>
            </a:r>
            <a:r>
              <a:rPr lang="en-US" sz="2000" dirty="0">
                <a:solidFill>
                  <a:schemeClr val="accent1">
                    <a:lumMod val="50000"/>
                  </a:schemeClr>
                </a:solidFill>
              </a:rPr>
              <a:t>: Nitrogen </a:t>
            </a:r>
            <a:r>
              <a:rPr lang="en-US" sz="2000" dirty="0" smtClean="0">
                <a:solidFill>
                  <a:schemeClr val="accent1">
                    <a:lumMod val="50000"/>
                  </a:schemeClr>
                </a:solidFill>
              </a:rPr>
              <a:t>fixation</a:t>
            </a:r>
          </a:p>
          <a:p>
            <a:pPr>
              <a:spcAft>
                <a:spcPts val="1200"/>
              </a:spcAft>
            </a:pPr>
            <a:r>
              <a:rPr lang="en-US" sz="2000" b="1" dirty="0">
                <a:solidFill>
                  <a:schemeClr val="accent5">
                    <a:lumMod val="75000"/>
                  </a:schemeClr>
                </a:solidFill>
              </a:rPr>
              <a:t>HAI8</a:t>
            </a:r>
            <a:r>
              <a:rPr lang="en-US" sz="2000" dirty="0">
                <a:solidFill>
                  <a:schemeClr val="accent5">
                    <a:lumMod val="75000"/>
                  </a:schemeClr>
                </a:solidFill>
              </a:rPr>
              <a:t>: </a:t>
            </a:r>
            <a:r>
              <a:rPr lang="en-US" sz="2000" dirty="0" smtClean="0">
                <a:solidFill>
                  <a:schemeClr val="accent5">
                    <a:lumMod val="75000"/>
                  </a:schemeClr>
                </a:solidFill>
              </a:rPr>
              <a:t>T3SS</a:t>
            </a:r>
            <a:endParaRPr lang="en-US" sz="2000" dirty="0">
              <a:solidFill>
                <a:schemeClr val="accent5">
                  <a:lumMod val="75000"/>
                </a:schemeClr>
              </a:solidFill>
            </a:endParaRPr>
          </a:p>
        </p:txBody>
      </p:sp>
      <p:pic>
        <p:nvPicPr>
          <p:cNvPr id="5" name="Picture 4" descr="pba_pab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580" y="1676413"/>
            <a:ext cx="5119690" cy="4870979"/>
          </a:xfrm>
          <a:prstGeom prst="rect">
            <a:avLst/>
          </a:prstGeom>
        </p:spPr>
      </p:pic>
      <p:cxnSp>
        <p:nvCxnSpPr>
          <p:cNvPr id="6" name="Straight Arrow Connector 5"/>
          <p:cNvCxnSpPr/>
          <p:nvPr/>
        </p:nvCxnSpPr>
        <p:spPr>
          <a:xfrm flipV="1">
            <a:off x="2516227" y="2532186"/>
            <a:ext cx="5150771" cy="137258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42433" y="4385965"/>
            <a:ext cx="1072748" cy="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18246" y="4985485"/>
            <a:ext cx="757235" cy="331314"/>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814207" y="5435125"/>
            <a:ext cx="4393538" cy="97816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22" name="Text Box 11"/>
          <p:cNvSpPr txBox="1">
            <a:spLocks noChangeArrowheads="1"/>
          </p:cNvSpPr>
          <p:nvPr/>
        </p:nvSpPr>
        <p:spPr bwMode="auto">
          <a:xfrm>
            <a:off x="3824" y="6521450"/>
            <a:ext cx="7534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Toth</a:t>
            </a:r>
            <a:r>
              <a:rPr lang="en-US" sz="1600" dirty="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3"/>
              </a:rPr>
              <a:t>d</a:t>
            </a:r>
            <a:r>
              <a:rPr lang="en-US" sz="1600" dirty="0" err="1" smtClean="0">
                <a:hlinkClick r:id="rId3"/>
              </a:rPr>
              <a:t>oi</a:t>
            </a:r>
            <a:r>
              <a:rPr lang="en-US" sz="1600" dirty="0" smtClean="0">
                <a:hlinkClick r:id="rId3"/>
              </a:rPr>
              <a:t>:</a:t>
            </a:r>
            <a:r>
              <a:rPr lang="is-IS" sz="1600" dirty="0">
                <a:hlinkClick r:id="rId3"/>
              </a:rPr>
              <a:t>10.1146/annurev.phyto.44.070505.143444</a:t>
            </a:r>
            <a:endParaRPr lang="en-US" sz="1600" dirty="0"/>
          </a:p>
        </p:txBody>
      </p:sp>
    </p:spTree>
    <p:extLst>
      <p:ext uri="{BB962C8B-B14F-4D97-AF65-F5344CB8AC3E}">
        <p14:creationId xmlns:p14="http://schemas.microsoft.com/office/powerpoint/2010/main" val="2987327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spi7_g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43799"/>
            <a:ext cx="5616575" cy="5122863"/>
          </a:xfrm>
          <a:prstGeom prst="rect">
            <a:avLst/>
          </a:prstGeom>
          <a:noFill/>
          <a:extLst>
            <a:ext uri="{909E8E84-426E-40dd-AFC4-6F175D3DCCD1}">
              <a14:hiddenFill xmlns:a14="http://schemas.microsoft.com/office/drawing/2010/main">
                <a:solidFill>
                  <a:srgbClr val="FFFFFF"/>
                </a:solidFill>
              </a14:hiddenFill>
            </a:ext>
          </a:extLst>
        </p:spPr>
      </p:pic>
      <p:sp>
        <p:nvSpPr>
          <p:cNvPr id="20491" name="Text Box 11"/>
          <p:cNvSpPr txBox="1">
            <a:spLocks noChangeArrowheads="1"/>
          </p:cNvSpPr>
          <p:nvPr/>
        </p:nvSpPr>
        <p:spPr bwMode="auto">
          <a:xfrm>
            <a:off x="3824" y="6273224"/>
            <a:ext cx="7520007"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chemeClr val="accent3">
                    <a:lumMod val="50000"/>
                  </a:schemeClr>
                </a:solidFill>
              </a:rPr>
              <a:t>Block </a:t>
            </a:r>
            <a:r>
              <a:rPr lang="en-US" sz="1600" i="1" dirty="0">
                <a:solidFill>
                  <a:schemeClr val="accent3">
                    <a:lumMod val="50000"/>
                  </a:schemeClr>
                </a:solidFill>
              </a:rPr>
              <a:t>et al</a:t>
            </a:r>
            <a:r>
              <a:rPr lang="en-US" sz="1600" dirty="0">
                <a:solidFill>
                  <a:schemeClr val="accent3">
                    <a:lumMod val="50000"/>
                  </a:schemeClr>
                </a:solidFill>
              </a:rPr>
              <a:t>. (2005) </a:t>
            </a:r>
            <a:r>
              <a:rPr lang="en-US" sz="1600" i="1" dirty="0">
                <a:solidFill>
                  <a:schemeClr val="accent3">
                    <a:lumMod val="50000"/>
                  </a:schemeClr>
                </a:solidFill>
              </a:rPr>
              <a:t>Mol. Plant </a:t>
            </a:r>
            <a:r>
              <a:rPr lang="en-US" sz="1600" i="1" dirty="0" err="1">
                <a:solidFill>
                  <a:schemeClr val="accent3">
                    <a:lumMod val="50000"/>
                  </a:schemeClr>
                </a:solidFill>
              </a:rPr>
              <a:t>Pathol</a:t>
            </a:r>
            <a:r>
              <a:rPr lang="en-US" sz="1600" i="1" dirty="0">
                <a:solidFill>
                  <a:schemeClr val="accent3">
                    <a:lumMod val="50000"/>
                  </a:schemeClr>
                </a:solidFill>
              </a:rPr>
              <a:t>.</a:t>
            </a:r>
            <a:r>
              <a:rPr lang="en-US" sz="1600" dirty="0"/>
              <a:t> </a:t>
            </a:r>
            <a:r>
              <a:rPr lang="en-US" sz="1600" dirty="0">
                <a:hlinkClick r:id="rId4"/>
              </a:rPr>
              <a:t>doi:10.1111/j.1364-3703.2004.00265.x</a:t>
            </a:r>
            <a:r>
              <a:rPr lang="en-US" sz="1600" dirty="0"/>
              <a:t>.</a:t>
            </a:r>
            <a:endParaRPr lang="en-US" sz="1600" dirty="0">
              <a:solidFill>
                <a:schemeClr val="accent3">
                  <a:lumMod val="50000"/>
                </a:schemeClr>
              </a:solidFill>
            </a:endParaRPr>
          </a:p>
          <a:p>
            <a:r>
              <a:rPr lang="en-US" sz="1600" dirty="0" err="1" smtClean="0">
                <a:solidFill>
                  <a:schemeClr val="accent3">
                    <a:lumMod val="50000"/>
                  </a:schemeClr>
                </a:solidFill>
              </a:rPr>
              <a:t>Toth</a:t>
            </a:r>
            <a:r>
              <a:rPr lang="en-US" sz="1600" dirty="0" smtClean="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5"/>
              </a:rPr>
              <a:t>d</a:t>
            </a:r>
            <a:r>
              <a:rPr lang="en-US" sz="1600" dirty="0" err="1" smtClean="0">
                <a:hlinkClick r:id="rId5"/>
              </a:rPr>
              <a:t>oi</a:t>
            </a:r>
            <a:r>
              <a:rPr lang="en-US" sz="1600" dirty="0" smtClean="0">
                <a:hlinkClick r:id="rId5"/>
              </a:rPr>
              <a:t>:</a:t>
            </a:r>
            <a:r>
              <a:rPr lang="is-IS" sz="1600" dirty="0">
                <a:hlinkClick r:id="rId5"/>
              </a:rPr>
              <a:t>10.1146/annurev.phyto.44.070505.143444</a:t>
            </a:r>
            <a:endParaRPr lang="en-US" sz="1600" dirty="0"/>
          </a:p>
        </p:txBody>
      </p:sp>
      <p:grpSp>
        <p:nvGrpSpPr>
          <p:cNvPr id="20494" name="Group 14"/>
          <p:cNvGrpSpPr>
            <a:grpSpLocks/>
          </p:cNvGrpSpPr>
          <p:nvPr/>
        </p:nvGrpSpPr>
        <p:grpSpPr bwMode="auto">
          <a:xfrm>
            <a:off x="306388" y="1286674"/>
            <a:ext cx="8256583" cy="4608513"/>
            <a:chOff x="193" y="572"/>
            <a:chExt cx="5201" cy="2903"/>
          </a:xfrm>
        </p:grpSpPr>
        <p:grpSp>
          <p:nvGrpSpPr>
            <p:cNvPr id="20487" name="Group 7"/>
            <p:cNvGrpSpPr>
              <a:grpSpLocks/>
            </p:cNvGrpSpPr>
            <p:nvPr/>
          </p:nvGrpSpPr>
          <p:grpSpPr bwMode="auto">
            <a:xfrm>
              <a:off x="193" y="2704"/>
              <a:ext cx="1181" cy="771"/>
              <a:chOff x="193" y="2704"/>
              <a:chExt cx="1181" cy="771"/>
            </a:xfrm>
          </p:grpSpPr>
          <p:sp>
            <p:nvSpPr>
              <p:cNvPr id="20484" name="AutoShape 4"/>
              <p:cNvSpPr>
                <a:spLocks noChangeArrowheads="1"/>
              </p:cNvSpPr>
              <p:nvPr/>
            </p:nvSpPr>
            <p:spPr bwMode="auto">
              <a:xfrm>
                <a:off x="193" y="2975"/>
                <a:ext cx="1181" cy="257"/>
              </a:xfrm>
              <a:prstGeom prst="roundRect">
                <a:avLst>
                  <a:gd name="adj" fmla="val 16667"/>
                </a:avLst>
              </a:prstGeom>
              <a:solidFill>
                <a:schemeClr val="tx2">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dirty="0">
                    <a:solidFill>
                      <a:schemeClr val="bg1"/>
                    </a:solidFill>
                  </a:rPr>
                  <a:t>SPI-7, </a:t>
                </a:r>
                <a:r>
                  <a:rPr lang="en-US" i="1" dirty="0">
                    <a:solidFill>
                      <a:schemeClr val="bg1"/>
                    </a:solidFill>
                  </a:rPr>
                  <a:t>Salmonella</a:t>
                </a:r>
              </a:p>
            </p:txBody>
          </p:sp>
          <p:sp>
            <p:nvSpPr>
              <p:cNvPr id="20485" name="Line 5"/>
              <p:cNvSpPr>
                <a:spLocks noChangeShapeType="1"/>
              </p:cNvSpPr>
              <p:nvPr/>
            </p:nvSpPr>
            <p:spPr bwMode="auto">
              <a:xfrm flipV="1">
                <a:off x="673" y="2704"/>
                <a:ext cx="347" cy="337"/>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20486" name="Line 6"/>
              <p:cNvSpPr>
                <a:spLocks noChangeShapeType="1"/>
              </p:cNvSpPr>
              <p:nvPr/>
            </p:nvSpPr>
            <p:spPr bwMode="auto">
              <a:xfrm flipH="1">
                <a:off x="476" y="3180"/>
                <a:ext cx="299" cy="295"/>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grpSp>
          <p:nvGrpSpPr>
            <p:cNvPr id="20490" name="Group 10"/>
            <p:cNvGrpSpPr>
              <a:grpSpLocks/>
            </p:cNvGrpSpPr>
            <p:nvPr/>
          </p:nvGrpSpPr>
          <p:grpSpPr bwMode="auto">
            <a:xfrm>
              <a:off x="193" y="1840"/>
              <a:ext cx="1871" cy="257"/>
              <a:chOff x="193" y="1840"/>
              <a:chExt cx="1871" cy="257"/>
            </a:xfrm>
          </p:grpSpPr>
          <p:sp>
            <p:nvSpPr>
              <p:cNvPr id="20488" name="AutoShape 8"/>
              <p:cNvSpPr>
                <a:spLocks noChangeArrowheads="1"/>
              </p:cNvSpPr>
              <p:nvPr/>
            </p:nvSpPr>
            <p:spPr bwMode="auto">
              <a:xfrm>
                <a:off x="193" y="1840"/>
                <a:ext cx="1631" cy="257"/>
              </a:xfrm>
              <a:prstGeom prst="roundRect">
                <a:avLst>
                  <a:gd name="adj" fmla="val 16667"/>
                </a:avLst>
              </a:prstGeom>
              <a:solidFill>
                <a:schemeClr val="accent3">
                  <a:lumMod val="75000"/>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dirty="0" err="1">
                    <a:solidFill>
                      <a:srgbClr val="FFFFFF"/>
                    </a:solidFill>
                  </a:rPr>
                  <a:t>coronafacic</a:t>
                </a:r>
                <a:r>
                  <a:rPr lang="en-US" dirty="0">
                    <a:solidFill>
                      <a:srgbClr val="FFFFFF"/>
                    </a:solidFill>
                  </a:rPr>
                  <a:t> </a:t>
                </a:r>
                <a:r>
                  <a:rPr lang="en-US" dirty="0" smtClean="0">
                    <a:solidFill>
                      <a:srgbClr val="FFFFFF"/>
                    </a:solidFill>
                  </a:rPr>
                  <a:t>acid: </a:t>
                </a:r>
                <a:r>
                  <a:rPr lang="en-US" i="1" dirty="0" err="1" smtClean="0">
                    <a:solidFill>
                      <a:srgbClr val="FFFFFF"/>
                    </a:solidFill>
                  </a:rPr>
                  <a:t>cfl</a:t>
                </a:r>
                <a:r>
                  <a:rPr lang="en-US" dirty="0" smtClean="0">
                    <a:solidFill>
                      <a:srgbClr val="FFFFFF"/>
                    </a:solidFill>
                  </a:rPr>
                  <a:t>, </a:t>
                </a:r>
                <a:r>
                  <a:rPr lang="en-US" i="1" dirty="0" smtClean="0">
                    <a:solidFill>
                      <a:srgbClr val="FFFFFF"/>
                    </a:solidFill>
                  </a:rPr>
                  <a:t>cfa7</a:t>
                </a:r>
                <a:endParaRPr lang="en-US" i="1" dirty="0">
                  <a:solidFill>
                    <a:srgbClr val="FFFFFF"/>
                  </a:solidFill>
                </a:endParaRPr>
              </a:p>
            </p:txBody>
          </p:sp>
          <p:sp>
            <p:nvSpPr>
              <p:cNvPr id="20489" name="Line 9"/>
              <p:cNvSpPr>
                <a:spLocks noChangeShapeType="1"/>
              </p:cNvSpPr>
              <p:nvPr/>
            </p:nvSpPr>
            <p:spPr bwMode="auto">
              <a:xfrm>
                <a:off x="1766" y="1979"/>
                <a:ext cx="298" cy="90"/>
              </a:xfrm>
              <a:prstGeom prst="line">
                <a:avLst/>
              </a:prstGeom>
              <a:noFill/>
              <a:ln w="38100" cmpd="sng">
                <a:solidFill>
                  <a:schemeClr val="accent3">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sp>
          <p:nvSpPr>
            <p:cNvPr id="20493" name="Text Box 13"/>
            <p:cNvSpPr txBox="1">
              <a:spLocks noChangeArrowheads="1"/>
            </p:cNvSpPr>
            <p:nvPr/>
          </p:nvSpPr>
          <p:spPr bwMode="auto">
            <a:xfrm>
              <a:off x="3742" y="572"/>
              <a:ext cx="1652" cy="285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a:solidFill>
                    <a:schemeClr val="accent2">
                      <a:lumMod val="75000"/>
                    </a:schemeClr>
                  </a:solidFill>
                </a:rPr>
                <a:t>Coronatine</a:t>
              </a:r>
              <a:r>
                <a:rPr lang="en-US" dirty="0">
                  <a:solidFill>
                    <a:schemeClr val="accent2">
                      <a:lumMod val="75000"/>
                    </a:schemeClr>
                  </a:solidFill>
                </a:rPr>
                <a:t> (</a:t>
              </a:r>
              <a:r>
                <a:rPr lang="en-US" i="1" dirty="0">
                  <a:solidFill>
                    <a:schemeClr val="accent2">
                      <a:lumMod val="75000"/>
                    </a:schemeClr>
                  </a:solidFill>
                </a:rPr>
                <a:t>P. </a:t>
              </a:r>
              <a:r>
                <a:rPr lang="en-US" i="1" dirty="0" err="1">
                  <a:solidFill>
                    <a:schemeClr val="accent2">
                      <a:lumMod val="75000"/>
                    </a:schemeClr>
                  </a:solidFill>
                </a:rPr>
                <a:t>syringae</a:t>
              </a:r>
              <a:r>
                <a:rPr lang="en-US" dirty="0">
                  <a:solidFill>
                    <a:schemeClr val="accent2">
                      <a:lumMod val="75000"/>
                    </a:schemeClr>
                  </a:solidFill>
                </a:rPr>
                <a:t>)</a:t>
              </a:r>
              <a:br>
                <a:rPr lang="en-US" dirty="0">
                  <a:solidFill>
                    <a:schemeClr val="accent2">
                      <a:lumMod val="75000"/>
                    </a:schemeClr>
                  </a:solidFill>
                </a:rPr>
              </a:br>
              <a:r>
                <a:rPr lang="en-US" dirty="0">
                  <a:solidFill>
                    <a:schemeClr val="accent2">
                      <a:lumMod val="75000"/>
                    </a:schemeClr>
                  </a:solidFill>
                </a:rPr>
                <a:t>interferes with </a:t>
              </a:r>
              <a:r>
                <a:rPr lang="en-US" dirty="0" err="1">
                  <a:solidFill>
                    <a:schemeClr val="accent2">
                      <a:lumMod val="75000"/>
                    </a:schemeClr>
                  </a:solidFill>
                </a:rPr>
                <a:t>jasmonate</a:t>
              </a:r>
              <a:r>
                <a:rPr lang="en-US" dirty="0">
                  <a:solidFill>
                    <a:schemeClr val="accent2">
                      <a:lumMod val="75000"/>
                    </a:schemeClr>
                  </a:solidFill>
                </a:rPr>
                <a:t> </a:t>
              </a:r>
              <a:br>
                <a:rPr lang="en-US" dirty="0">
                  <a:solidFill>
                    <a:schemeClr val="accent2">
                      <a:lumMod val="75000"/>
                    </a:schemeClr>
                  </a:solidFill>
                </a:rPr>
              </a:br>
              <a:r>
                <a:rPr lang="en-US" dirty="0">
                  <a:solidFill>
                    <a:schemeClr val="accent2">
                      <a:lumMod val="75000"/>
                    </a:schemeClr>
                  </a:solidFill>
                </a:rPr>
                <a:t>responses in host, as a </a:t>
              </a:r>
              <a:br>
                <a:rPr lang="en-US" dirty="0">
                  <a:solidFill>
                    <a:schemeClr val="accent2">
                      <a:lumMod val="75000"/>
                    </a:schemeClr>
                  </a:solidFill>
                </a:rPr>
              </a:br>
              <a:r>
                <a:rPr lang="en-US" dirty="0" err="1">
                  <a:solidFill>
                    <a:schemeClr val="accent2">
                      <a:lumMod val="75000"/>
                    </a:schemeClr>
                  </a:solidFill>
                </a:rPr>
                <a:t>jasmonate</a:t>
              </a:r>
              <a:r>
                <a:rPr lang="en-US" dirty="0">
                  <a:solidFill>
                    <a:schemeClr val="accent2">
                      <a:lumMod val="75000"/>
                    </a:schemeClr>
                  </a:solidFill>
                </a:rPr>
                <a:t> mimic</a:t>
              </a:r>
            </a:p>
            <a:p>
              <a:pPr algn="l"/>
              <a:endParaRPr lang="en-US" dirty="0" smtClean="0">
                <a:solidFill>
                  <a:schemeClr val="accent3">
                    <a:lumMod val="75000"/>
                  </a:schemeClr>
                </a:solidFill>
              </a:endParaRPr>
            </a:p>
            <a:p>
              <a:pPr algn="l"/>
              <a:r>
                <a:rPr lang="en-US" dirty="0" err="1" smtClean="0">
                  <a:solidFill>
                    <a:schemeClr val="accent3">
                      <a:lumMod val="75000"/>
                    </a:schemeClr>
                  </a:solidFill>
                </a:rPr>
                <a:t>Coronafacic</a:t>
              </a:r>
              <a:r>
                <a:rPr lang="en-US" dirty="0" smtClean="0">
                  <a:solidFill>
                    <a:schemeClr val="accent3">
                      <a:lumMod val="75000"/>
                    </a:schemeClr>
                  </a:solidFill>
                </a:rPr>
                <a:t> </a:t>
              </a:r>
              <a:r>
                <a:rPr lang="en-US" dirty="0">
                  <a:solidFill>
                    <a:schemeClr val="accent3">
                      <a:lumMod val="75000"/>
                    </a:schemeClr>
                  </a:solidFill>
                </a:rPr>
                <a:t>acid – </a:t>
              </a:r>
            </a:p>
            <a:p>
              <a:pPr algn="l"/>
              <a:r>
                <a:rPr lang="en-US" i="1" dirty="0">
                  <a:solidFill>
                    <a:schemeClr val="accent3">
                      <a:lumMod val="75000"/>
                    </a:schemeClr>
                  </a:solidFill>
                </a:rPr>
                <a:t>Pseudomonas </a:t>
              </a:r>
              <a:r>
                <a:rPr lang="en-US" i="1" dirty="0" err="1">
                  <a:solidFill>
                    <a:schemeClr val="accent3">
                      <a:lumMod val="75000"/>
                    </a:schemeClr>
                  </a:solidFill>
                </a:rPr>
                <a:t>syringae</a:t>
              </a:r>
              <a:r>
                <a:rPr lang="en-US" i="1" dirty="0">
                  <a:solidFill>
                    <a:schemeClr val="accent3">
                      <a:lumMod val="75000"/>
                    </a:schemeClr>
                  </a:solidFill>
                </a:rPr>
                <a:t> </a:t>
              </a:r>
            </a:p>
            <a:p>
              <a:pPr algn="l"/>
              <a:r>
                <a:rPr lang="en-US" dirty="0" err="1">
                  <a:solidFill>
                    <a:schemeClr val="accent3">
                      <a:lumMod val="75000"/>
                    </a:schemeClr>
                  </a:solidFill>
                </a:rPr>
                <a:t>phytotoxin</a:t>
              </a:r>
              <a:r>
                <a:rPr lang="en-US" dirty="0">
                  <a:solidFill>
                    <a:schemeClr val="accent3">
                      <a:lumMod val="75000"/>
                    </a:schemeClr>
                  </a:solidFill>
                </a:rPr>
                <a:t> precursor</a:t>
              </a:r>
            </a:p>
            <a:p>
              <a:pPr algn="l"/>
              <a:r>
                <a:rPr lang="en-US" dirty="0">
                  <a:solidFill>
                    <a:schemeClr val="accent3">
                      <a:lumMod val="75000"/>
                    </a:schemeClr>
                  </a:solidFill>
                </a:rPr>
                <a:t>(</a:t>
              </a:r>
              <a:r>
                <a:rPr lang="en-US" dirty="0" err="1">
                  <a:solidFill>
                    <a:schemeClr val="accent3">
                      <a:lumMod val="75000"/>
                    </a:schemeClr>
                  </a:solidFill>
                </a:rPr>
                <a:t>coronatine</a:t>
              </a:r>
              <a:r>
                <a:rPr lang="en-US" dirty="0" smtClean="0">
                  <a:solidFill>
                    <a:schemeClr val="accent3">
                      <a:lumMod val="75000"/>
                    </a:schemeClr>
                  </a:solidFill>
                </a:rPr>
                <a:t>)</a:t>
              </a:r>
            </a:p>
            <a:p>
              <a:pPr algn="l"/>
              <a:r>
                <a:rPr lang="en-US" dirty="0" smtClean="0">
                  <a:solidFill>
                    <a:schemeClr val="accent3">
                      <a:lumMod val="75000"/>
                    </a:schemeClr>
                  </a:solidFill>
                </a:rPr>
                <a:t>- payload</a:t>
              </a:r>
              <a:endParaRPr lang="en-US" dirty="0">
                <a:solidFill>
                  <a:schemeClr val="accent3">
                    <a:lumMod val="75000"/>
                  </a:schemeClr>
                </a:solidFill>
              </a:endParaRPr>
            </a:p>
            <a:p>
              <a:pPr algn="l"/>
              <a:endParaRPr lang="en-US" dirty="0">
                <a:solidFill>
                  <a:schemeClr val="accent1">
                    <a:lumMod val="75000"/>
                  </a:schemeClr>
                </a:solidFill>
              </a:endParaRPr>
            </a:p>
            <a:p>
              <a:pPr algn="l"/>
              <a:r>
                <a:rPr lang="en-US" dirty="0">
                  <a:solidFill>
                    <a:schemeClr val="accent1">
                      <a:lumMod val="75000"/>
                    </a:schemeClr>
                  </a:solidFill>
                </a:rPr>
                <a:t>SPI-7  - </a:t>
              </a:r>
            </a:p>
            <a:p>
              <a:pPr algn="l"/>
              <a:r>
                <a:rPr lang="en-US" i="1" dirty="0">
                  <a:solidFill>
                    <a:schemeClr val="accent1">
                      <a:lumMod val="75000"/>
                    </a:schemeClr>
                  </a:solidFill>
                </a:rPr>
                <a:t>Salmonella </a:t>
              </a:r>
              <a:r>
                <a:rPr lang="en-US" dirty="0" err="1">
                  <a:solidFill>
                    <a:schemeClr val="accent1">
                      <a:lumMod val="75000"/>
                    </a:schemeClr>
                  </a:solidFill>
                </a:rPr>
                <a:t>Typhi</a:t>
              </a:r>
              <a:r>
                <a:rPr lang="en-US" dirty="0">
                  <a:solidFill>
                    <a:schemeClr val="accent1">
                      <a:lumMod val="75000"/>
                    </a:schemeClr>
                  </a:solidFill>
                </a:rPr>
                <a:t> </a:t>
              </a:r>
            </a:p>
            <a:p>
              <a:pPr algn="l"/>
              <a:r>
                <a:rPr lang="en-US" dirty="0">
                  <a:solidFill>
                    <a:schemeClr val="accent1">
                      <a:lumMod val="75000"/>
                    </a:schemeClr>
                  </a:solidFill>
                </a:rPr>
                <a:t>Pathogenicity </a:t>
              </a:r>
              <a:r>
                <a:rPr lang="en-US" dirty="0" smtClean="0">
                  <a:solidFill>
                    <a:schemeClr val="accent1">
                      <a:lumMod val="75000"/>
                    </a:schemeClr>
                  </a:solidFill>
                </a:rPr>
                <a:t>island</a:t>
              </a:r>
            </a:p>
            <a:p>
              <a:pPr marL="285750" indent="-285750" algn="l">
                <a:buFontTx/>
                <a:buChar char="-"/>
              </a:pPr>
              <a:r>
                <a:rPr lang="en-US" dirty="0" smtClean="0">
                  <a:solidFill>
                    <a:schemeClr val="accent1">
                      <a:lumMod val="75000"/>
                    </a:schemeClr>
                  </a:solidFill>
                </a:rPr>
                <a:t>delivery system</a:t>
              </a:r>
            </a:p>
            <a:p>
              <a:pPr marL="285750" indent="-285750" algn="l">
                <a:buFontTx/>
                <a:buChar char="-"/>
              </a:pPr>
              <a:endParaRPr lang="en-US" dirty="0">
                <a:solidFill>
                  <a:schemeClr val="accent1">
                    <a:lumMod val="75000"/>
                  </a:schemeClr>
                </a:solidFill>
              </a:endParaRPr>
            </a:p>
          </p:txBody>
        </p:sp>
      </p:grpSp>
      <p:sp>
        <p:nvSpPr>
          <p:cNvPr id="2" name="Title 1"/>
          <p:cNvSpPr>
            <a:spLocks noGrp="1"/>
          </p:cNvSpPr>
          <p:nvPr>
            <p:ph type="title"/>
          </p:nvPr>
        </p:nvSpPr>
        <p:spPr/>
        <p:txBody>
          <a:bodyPr/>
          <a:lstStyle/>
          <a:p>
            <a:r>
              <a:rPr lang="en-US" dirty="0" smtClean="0"/>
              <a:t>SPI-7 and </a:t>
            </a:r>
            <a:r>
              <a:rPr lang="en-US" dirty="0" err="1" smtClean="0"/>
              <a:t>Coronafacic</a:t>
            </a:r>
            <a:r>
              <a:rPr lang="en-US" dirty="0" smtClean="0"/>
              <a:t> Acid</a:t>
            </a:r>
            <a:endParaRPr lang="en-US" dirty="0"/>
          </a:p>
        </p:txBody>
      </p:sp>
    </p:spTree>
    <p:extLst>
      <p:ext uri="{BB962C8B-B14F-4D97-AF65-F5344CB8AC3E}">
        <p14:creationId xmlns:p14="http://schemas.microsoft.com/office/powerpoint/2010/main" val="793379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94"/>
                                        </p:tgtEl>
                                        <p:attrNameLst>
                                          <p:attrName>style.visibility</p:attrName>
                                        </p:attrNameLst>
                                      </p:cBhvr>
                                      <p:to>
                                        <p:strVal val="visible"/>
                                      </p:to>
                                    </p:set>
                                    <p:animEffect transition="in" filter="fade">
                                      <p:cBhvr>
                                        <p:cTn id="7" dur="2000"/>
                                        <p:tgtEl>
                                          <p:spTgt spid="2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Coronafacic</a:t>
            </a:r>
            <a:r>
              <a:rPr lang="en-US" dirty="0" smtClean="0"/>
              <a:t> Acid Synthesis</a:t>
            </a:r>
            <a:endParaRPr lang="en-US" dirty="0"/>
          </a:p>
        </p:txBody>
      </p:sp>
      <p:sp>
        <p:nvSpPr>
          <p:cNvPr id="3" name="Text Placeholder 2"/>
          <p:cNvSpPr>
            <a:spLocks noGrp="1"/>
          </p:cNvSpPr>
          <p:nvPr>
            <p:ph type="body" sz="quarter" idx="11"/>
          </p:nvPr>
        </p:nvSpPr>
        <p:spPr>
          <a:xfrm>
            <a:off x="507006" y="1213504"/>
            <a:ext cx="6883484" cy="1274195"/>
          </a:xfrm>
        </p:spPr>
        <p:txBody>
          <a:bodyPr/>
          <a:lstStyle/>
          <a:p>
            <a:r>
              <a:rPr lang="en-US" dirty="0" smtClean="0">
                <a:solidFill>
                  <a:schemeClr val="accent3">
                    <a:lumMod val="75000"/>
                  </a:schemeClr>
                </a:solidFill>
              </a:rPr>
              <a:t>Present in </a:t>
            </a:r>
            <a:r>
              <a:rPr lang="en-US" i="1" dirty="0" err="1" smtClean="0">
                <a:solidFill>
                  <a:schemeClr val="accent3">
                    <a:lumMod val="75000"/>
                  </a:schemeClr>
                </a:solidFill>
              </a:rPr>
              <a:t>Pba</a:t>
            </a:r>
            <a:r>
              <a:rPr lang="en-US" dirty="0" smtClean="0">
                <a:solidFill>
                  <a:schemeClr val="accent3">
                    <a:lumMod val="75000"/>
                  </a:schemeClr>
                </a:solidFill>
              </a:rPr>
              <a:t>,</a:t>
            </a:r>
            <a:r>
              <a:rPr lang="en-US" i="1" dirty="0" smtClean="0">
                <a:solidFill>
                  <a:schemeClr val="accent3">
                    <a:lumMod val="75000"/>
                  </a:schemeClr>
                </a:solidFill>
              </a:rPr>
              <a:t> </a:t>
            </a:r>
            <a:r>
              <a:rPr lang="en-US" dirty="0" smtClean="0">
                <a:solidFill>
                  <a:schemeClr val="accent3">
                    <a:lumMod val="75000"/>
                  </a:schemeClr>
                </a:solidFill>
              </a:rPr>
              <a:t>some</a:t>
            </a:r>
            <a:r>
              <a:rPr lang="en-US" i="1" dirty="0" smtClean="0">
                <a:solidFill>
                  <a:schemeClr val="accent3">
                    <a:lumMod val="75000"/>
                  </a:schemeClr>
                </a:solidFill>
              </a:rPr>
              <a:t> </a:t>
            </a:r>
            <a:r>
              <a:rPr lang="en-US" i="1" dirty="0" err="1" smtClean="0">
                <a:solidFill>
                  <a:schemeClr val="accent3">
                    <a:lumMod val="75000"/>
                  </a:schemeClr>
                </a:solidFill>
              </a:rPr>
              <a:t>Pcc</a:t>
            </a:r>
            <a:r>
              <a:rPr lang="en-US" dirty="0" smtClean="0">
                <a:solidFill>
                  <a:schemeClr val="accent3">
                    <a:lumMod val="75000"/>
                  </a:schemeClr>
                </a:solidFill>
              </a:rPr>
              <a:t>, virtually no </a:t>
            </a:r>
            <a:r>
              <a:rPr lang="en-US" i="1" dirty="0" err="1" smtClean="0">
                <a:solidFill>
                  <a:schemeClr val="accent3">
                    <a:lumMod val="75000"/>
                  </a:schemeClr>
                </a:solidFill>
              </a:rPr>
              <a:t>Dickeya</a:t>
            </a:r>
            <a:endParaRPr lang="en-US" i="1" dirty="0" smtClean="0">
              <a:solidFill>
                <a:schemeClr val="accent3">
                  <a:lumMod val="75000"/>
                </a:schemeClr>
              </a:solidFill>
            </a:endParaRPr>
          </a:p>
          <a:p>
            <a:r>
              <a:rPr lang="en-US" i="1" dirty="0" err="1" smtClean="0"/>
              <a:t>cfl</a:t>
            </a:r>
            <a:r>
              <a:rPr lang="en-US" dirty="0" smtClean="0"/>
              <a:t> and </a:t>
            </a:r>
            <a:r>
              <a:rPr lang="en-US" i="1" dirty="0" smtClean="0"/>
              <a:t>cfa7</a:t>
            </a:r>
            <a:r>
              <a:rPr lang="en-US" dirty="0" smtClean="0"/>
              <a:t> knockouts show reduced </a:t>
            </a:r>
            <a:r>
              <a:rPr lang="en-US" i="1" dirty="0" err="1" smtClean="0"/>
              <a:t>Pba</a:t>
            </a:r>
            <a:r>
              <a:rPr lang="en-US" dirty="0" smtClean="0"/>
              <a:t> virulence</a:t>
            </a:r>
          </a:p>
          <a:p>
            <a:pPr marL="1233900" lvl="2" indent="-342900"/>
            <a:r>
              <a:rPr lang="en-US" sz="2000" dirty="0" smtClean="0">
                <a:solidFill>
                  <a:schemeClr val="accent1">
                    <a:lumMod val="75000"/>
                  </a:schemeClr>
                </a:solidFill>
              </a:rPr>
              <a:t>200cfu inoculation, measure 17dpi</a:t>
            </a:r>
            <a:endParaRPr lang="en-US" sz="2000" dirty="0">
              <a:solidFill>
                <a:schemeClr val="accent1">
                  <a:lumMod val="75000"/>
                </a:schemeClr>
              </a:solidFill>
            </a:endParaRPr>
          </a:p>
        </p:txBody>
      </p:sp>
      <p:pic>
        <p:nvPicPr>
          <p:cNvPr id="4" name="Picture 3" descr="51630cf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716" y="262961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51633cf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916" y="2629615"/>
            <a:ext cx="2938463"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51631aW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04" y="262961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04309" y="5926549"/>
            <a:ext cx="505267" cy="369332"/>
          </a:xfrm>
          <a:prstGeom prst="rect">
            <a:avLst/>
          </a:prstGeom>
          <a:noFill/>
        </p:spPr>
        <p:txBody>
          <a:bodyPr wrap="none" rtlCol="0">
            <a:spAutoFit/>
          </a:bodyPr>
          <a:lstStyle/>
          <a:p>
            <a:r>
              <a:rPr lang="en-US" b="1" dirty="0" smtClean="0">
                <a:solidFill>
                  <a:schemeClr val="accent5">
                    <a:lumMod val="75000"/>
                  </a:schemeClr>
                </a:solidFill>
              </a:rPr>
              <a:t>WT</a:t>
            </a:r>
            <a:endParaRPr lang="en-US" b="1" dirty="0">
              <a:solidFill>
                <a:schemeClr val="accent5">
                  <a:lumMod val="75000"/>
                </a:schemeClr>
              </a:solidFill>
            </a:endParaRPr>
          </a:p>
        </p:txBody>
      </p:sp>
      <p:sp>
        <p:nvSpPr>
          <p:cNvPr id="8" name="TextBox 7"/>
          <p:cNvSpPr txBox="1"/>
          <p:nvPr/>
        </p:nvSpPr>
        <p:spPr>
          <a:xfrm>
            <a:off x="3899139" y="5926549"/>
            <a:ext cx="1079480" cy="369332"/>
          </a:xfrm>
          <a:prstGeom prst="rect">
            <a:avLst/>
          </a:prstGeom>
          <a:noFill/>
        </p:spPr>
        <p:txBody>
          <a:bodyPr wrap="none" rtlCol="0">
            <a:spAutoFit/>
          </a:bodyPr>
          <a:lstStyle/>
          <a:p>
            <a:r>
              <a:rPr lang="en-US" b="1" dirty="0" err="1" smtClean="0">
                <a:solidFill>
                  <a:schemeClr val="accent3">
                    <a:lumMod val="75000"/>
                  </a:schemeClr>
                </a:solidFill>
              </a:rPr>
              <a:t>cfl</a:t>
            </a:r>
            <a:r>
              <a:rPr lang="en-US" b="1" dirty="0" smtClean="0">
                <a:solidFill>
                  <a:schemeClr val="accent3">
                    <a:lumMod val="75000"/>
                  </a:schemeClr>
                </a:solidFill>
              </a:rPr>
              <a:t>::mTn5</a:t>
            </a:r>
            <a:endParaRPr lang="en-US" b="1" dirty="0">
              <a:solidFill>
                <a:schemeClr val="accent3">
                  <a:lumMod val="75000"/>
                </a:schemeClr>
              </a:solidFill>
            </a:endParaRPr>
          </a:p>
        </p:txBody>
      </p:sp>
      <p:sp>
        <p:nvSpPr>
          <p:cNvPr id="9" name="TextBox 8"/>
          <p:cNvSpPr txBox="1"/>
          <p:nvPr/>
        </p:nvSpPr>
        <p:spPr>
          <a:xfrm>
            <a:off x="6848578" y="5926549"/>
            <a:ext cx="1255535" cy="369332"/>
          </a:xfrm>
          <a:prstGeom prst="rect">
            <a:avLst/>
          </a:prstGeom>
          <a:noFill/>
        </p:spPr>
        <p:txBody>
          <a:bodyPr wrap="none" rtlCol="0">
            <a:spAutoFit/>
          </a:bodyPr>
          <a:lstStyle/>
          <a:p>
            <a:r>
              <a:rPr lang="en-US" b="1" dirty="0" smtClean="0">
                <a:solidFill>
                  <a:schemeClr val="accent4">
                    <a:lumMod val="75000"/>
                  </a:schemeClr>
                </a:solidFill>
              </a:rPr>
              <a:t>cfa7::mTn5</a:t>
            </a:r>
            <a:endParaRPr lang="en-US" b="1" dirty="0">
              <a:solidFill>
                <a:schemeClr val="accent4">
                  <a:lumMod val="75000"/>
                </a:schemeClr>
              </a:solidFill>
            </a:endParaRPr>
          </a:p>
        </p:txBody>
      </p:sp>
      <p:sp>
        <p:nvSpPr>
          <p:cNvPr id="11" name="Text Box 11"/>
          <p:cNvSpPr txBox="1">
            <a:spLocks noChangeArrowheads="1"/>
          </p:cNvSpPr>
          <p:nvPr/>
        </p:nvSpPr>
        <p:spPr bwMode="auto">
          <a:xfrm>
            <a:off x="3824" y="6511046"/>
            <a:ext cx="69378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smtClean="0">
                <a:solidFill>
                  <a:schemeClr val="accent3">
                    <a:lumMod val="50000"/>
                  </a:schemeClr>
                </a:solidFill>
              </a:rPr>
              <a:t>Slawiak</a:t>
            </a:r>
            <a:r>
              <a:rPr lang="en-US" sz="1600" dirty="0" smtClean="0">
                <a:solidFill>
                  <a:schemeClr val="accent3">
                    <a:lumMod val="50000"/>
                  </a:schemeClr>
                </a:solidFill>
              </a:rPr>
              <a:t> &amp; </a:t>
            </a:r>
            <a:r>
              <a:rPr lang="en-US" sz="1600" dirty="0" err="1" smtClean="0">
                <a:solidFill>
                  <a:schemeClr val="accent3">
                    <a:lumMod val="50000"/>
                  </a:schemeClr>
                </a:solidFill>
              </a:rPr>
              <a:t>Lojkowska</a:t>
            </a:r>
            <a:r>
              <a:rPr lang="en-US" sz="1600" dirty="0" smtClean="0">
                <a:solidFill>
                  <a:schemeClr val="accent3">
                    <a:lumMod val="50000"/>
                  </a:schemeClr>
                </a:solidFill>
              </a:rPr>
              <a:t> (</a:t>
            </a:r>
            <a:r>
              <a:rPr lang="en-US" sz="1600" dirty="0">
                <a:solidFill>
                  <a:schemeClr val="accent3">
                    <a:lumMod val="50000"/>
                  </a:schemeClr>
                </a:solidFill>
              </a:rPr>
              <a:t>2009</a:t>
            </a:r>
            <a:r>
              <a:rPr lang="en-US" sz="1600" dirty="0" smtClean="0">
                <a:solidFill>
                  <a:schemeClr val="accent3">
                    <a:lumMod val="50000"/>
                  </a:schemeClr>
                </a:solidFill>
              </a:rPr>
              <a:t>) </a:t>
            </a:r>
            <a:r>
              <a:rPr lang="en-US" sz="1600" i="1" dirty="0" smtClean="0">
                <a:solidFill>
                  <a:schemeClr val="accent3">
                    <a:lumMod val="50000"/>
                  </a:schemeClr>
                </a:solidFill>
              </a:rPr>
              <a:t>Eur. J. </a:t>
            </a:r>
            <a:r>
              <a:rPr lang="en-US" sz="1600" i="1" dirty="0">
                <a:solidFill>
                  <a:schemeClr val="accent3">
                    <a:lumMod val="50000"/>
                  </a:schemeClr>
                </a:solidFill>
              </a:rPr>
              <a:t>Plant </a:t>
            </a:r>
            <a:r>
              <a:rPr lang="en-US" sz="1600" i="1" dirty="0" err="1" smtClean="0">
                <a:solidFill>
                  <a:schemeClr val="accent3">
                    <a:lumMod val="50000"/>
                  </a:schemeClr>
                </a:solidFill>
              </a:rPr>
              <a:t>Pathol</a:t>
            </a:r>
            <a:r>
              <a:rPr lang="en-US" sz="1600" i="1" dirty="0" smtClean="0">
                <a:solidFill>
                  <a:schemeClr val="accent3">
                    <a:lumMod val="50000"/>
                  </a:schemeClr>
                </a:solidFill>
              </a:rPr>
              <a:t>.</a:t>
            </a:r>
            <a:r>
              <a:rPr lang="en-US" sz="1600" dirty="0" smtClean="0"/>
              <a:t> </a:t>
            </a:r>
            <a:r>
              <a:rPr lang="en-US" sz="1600" dirty="0" smtClean="0">
                <a:hlinkClick r:id="rId5"/>
              </a:rPr>
              <a:t>doi</a:t>
            </a:r>
            <a:r>
              <a:rPr lang="en-US" sz="1600" dirty="0">
                <a:hlinkClick r:id="rId5"/>
              </a:rPr>
              <a:t>:10.1007/s10658-008-9418-7</a:t>
            </a:r>
            <a:r>
              <a:rPr lang="en-US" sz="1600" dirty="0"/>
              <a:t>.</a:t>
            </a:r>
          </a:p>
        </p:txBody>
      </p:sp>
    </p:spTree>
    <p:extLst>
      <p:ext uri="{BB962C8B-B14F-4D97-AF65-F5344CB8AC3E}">
        <p14:creationId xmlns:p14="http://schemas.microsoft.com/office/powerpoint/2010/main" val="283009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324703" y="1653020"/>
            <a:ext cx="8312399" cy="2998769"/>
          </a:xfrm>
        </p:spPr>
        <p:txBody>
          <a:bodyPr/>
          <a:lstStyle/>
          <a:p>
            <a:r>
              <a:rPr lang="x-none" sz="3200" dirty="0" smtClean="0">
                <a:solidFill>
                  <a:schemeClr val="accent4">
                    <a:lumMod val="50000"/>
                  </a:schemeClr>
                </a:solidFill>
              </a:rPr>
              <a:t>As the number of sequenced genomes rises…</a:t>
            </a:r>
          </a:p>
          <a:p>
            <a:pPr lvl="1"/>
            <a:r>
              <a:rPr lang="x-none" sz="2000" dirty="0"/>
              <a:t>	</a:t>
            </a:r>
            <a:r>
              <a:rPr lang="x-none" sz="2000" dirty="0" smtClean="0"/>
              <a:t>	</a:t>
            </a:r>
            <a:r>
              <a:rPr lang="x-none" sz="2000" dirty="0" smtClean="0">
                <a:solidFill>
                  <a:srgbClr val="FF0000"/>
                </a:solidFill>
              </a:rPr>
              <a:t>The collective power of genomics to explain biology increases…</a:t>
            </a:r>
          </a:p>
          <a:p>
            <a:pPr lvl="1"/>
            <a:r>
              <a:rPr lang="x-none" sz="2000" dirty="0"/>
              <a:t>	</a:t>
            </a:r>
            <a:r>
              <a:rPr lang="x-none" sz="2000" dirty="0" smtClean="0">
                <a:solidFill>
                  <a:schemeClr val="tx2">
                    <a:lumMod val="75000"/>
                  </a:schemeClr>
                </a:solidFill>
              </a:rPr>
              <a:t>	The impact of a single genome falls…</a:t>
            </a:r>
          </a:p>
          <a:p>
            <a:pPr lvl="1"/>
            <a:r>
              <a:rPr lang="x-none" sz="2000" dirty="0"/>
              <a:t>	</a:t>
            </a:r>
            <a:r>
              <a:rPr lang="x-none" sz="2000" dirty="0" smtClean="0"/>
              <a:t>	</a:t>
            </a:r>
            <a:r>
              <a:rPr lang="x-none" sz="2000" dirty="0" smtClean="0">
                <a:solidFill>
                  <a:schemeClr val="accent1">
                    <a:lumMod val="75000"/>
                  </a:schemeClr>
                </a:solidFill>
              </a:rPr>
              <a:t>The impact of a single genome paper falls faster…</a:t>
            </a:r>
          </a:p>
          <a:p>
            <a:pPr lvl="1"/>
            <a:r>
              <a:rPr lang="x-none" sz="2000" dirty="0"/>
              <a:t>	</a:t>
            </a:r>
            <a:r>
              <a:rPr lang="x-none" sz="2000" dirty="0" smtClean="0"/>
              <a:t>	</a:t>
            </a:r>
            <a:r>
              <a:rPr lang="x-none" sz="2000" dirty="0" smtClean="0">
                <a:solidFill>
                  <a:schemeClr val="accent5">
                    <a:lumMod val="75000"/>
                  </a:schemeClr>
                </a:solidFill>
              </a:rPr>
              <a:t>The time available for any scientist to annotate and examine an individual genome in detail falls even </a:t>
            </a:r>
            <a:r>
              <a:rPr lang="en-GB" sz="2000" dirty="0" smtClean="0">
                <a:solidFill>
                  <a:schemeClr val="accent5">
                    <a:lumMod val="75000"/>
                  </a:schemeClr>
                </a:solidFill>
              </a:rPr>
              <a:t>faster </a:t>
            </a:r>
            <a:r>
              <a:rPr lang="x-none" sz="2000" dirty="0" smtClean="0">
                <a:solidFill>
                  <a:schemeClr val="accent5">
                    <a:lumMod val="75000"/>
                  </a:schemeClr>
                </a:solidFill>
              </a:rPr>
              <a:t>than that!</a:t>
            </a:r>
          </a:p>
          <a:p>
            <a:pPr lvl="1"/>
            <a:endParaRPr lang="x-none" sz="2000" dirty="0" smtClean="0"/>
          </a:p>
          <a:p>
            <a:r>
              <a:rPr lang="x-none" sz="2000" dirty="0" smtClean="0"/>
              <a:t>I discovered this the hard way… </a:t>
            </a:r>
            <a:endParaRPr lang="en-US" sz="2000" dirty="0"/>
          </a:p>
        </p:txBody>
      </p:sp>
    </p:spTree>
    <p:extLst>
      <p:ext uri="{BB962C8B-B14F-4D97-AF65-F5344CB8AC3E}">
        <p14:creationId xmlns:p14="http://schemas.microsoft.com/office/powerpoint/2010/main" val="2226176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Science/Art Collaboration</a:t>
            </a:r>
            <a:endParaRPr lang="en-US" dirty="0"/>
          </a:p>
        </p:txBody>
      </p:sp>
      <p:sp>
        <p:nvSpPr>
          <p:cNvPr id="4" name="Content Placeholder 3"/>
          <p:cNvSpPr>
            <a:spLocks noGrp="1"/>
          </p:cNvSpPr>
          <p:nvPr>
            <p:ph idx="4294967295"/>
          </p:nvPr>
        </p:nvSpPr>
        <p:spPr>
          <a:xfrm>
            <a:off x="270279" y="1388266"/>
            <a:ext cx="7886408" cy="873433"/>
          </a:xfrm>
          <a:prstGeom prst="rect">
            <a:avLst/>
          </a:prstGeom>
        </p:spPr>
        <p:txBody>
          <a:bodyPr>
            <a:normAutofit/>
          </a:bodyPr>
          <a:lstStyle/>
          <a:p>
            <a:r>
              <a:rPr lang="en-US" sz="2400" dirty="0" smtClean="0">
                <a:solidFill>
                  <a:schemeClr val="accent5">
                    <a:lumMod val="75000"/>
                  </a:schemeClr>
                </a:solidFill>
              </a:rPr>
              <a:t>Collaboration with Elaine </a:t>
            </a:r>
            <a:r>
              <a:rPr lang="en-US" sz="2400" dirty="0" err="1" smtClean="0">
                <a:solidFill>
                  <a:schemeClr val="accent5">
                    <a:lumMod val="75000"/>
                  </a:schemeClr>
                </a:solidFill>
              </a:rPr>
              <a:t>Shemilt</a:t>
            </a:r>
            <a:r>
              <a:rPr lang="en-US" sz="2400" dirty="0" smtClean="0">
                <a:solidFill>
                  <a:schemeClr val="accent5">
                    <a:lumMod val="75000"/>
                  </a:schemeClr>
                </a:solidFill>
              </a:rPr>
              <a:t> (Duncan of </a:t>
            </a:r>
            <a:r>
              <a:rPr lang="en-US" sz="2400" dirty="0" err="1" smtClean="0">
                <a:solidFill>
                  <a:schemeClr val="accent5">
                    <a:lumMod val="75000"/>
                  </a:schemeClr>
                </a:solidFill>
              </a:rPr>
              <a:t>Jordanstone</a:t>
            </a:r>
            <a:r>
              <a:rPr lang="en-US" sz="2400" dirty="0" smtClean="0">
                <a:solidFill>
                  <a:schemeClr val="accent5">
                    <a:lumMod val="75000"/>
                  </a:schemeClr>
                </a:solidFill>
              </a:rPr>
              <a:t>)</a:t>
            </a:r>
            <a:endParaRPr lang="en-US" sz="2400" dirty="0">
              <a:solidFill>
                <a:schemeClr val="accent5">
                  <a:lumMod val="75000"/>
                </a:schemeClr>
              </a:solidFill>
            </a:endParaRPr>
          </a:p>
        </p:txBody>
      </p:sp>
      <p:pic>
        <p:nvPicPr>
          <p:cNvPr id="6" name="Picture 5" descr="sci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399" y="2042624"/>
            <a:ext cx="3045070" cy="2281968"/>
          </a:xfrm>
          <a:prstGeom prst="rect">
            <a:avLst/>
          </a:prstGeom>
        </p:spPr>
      </p:pic>
      <p:pic>
        <p:nvPicPr>
          <p:cNvPr id="7" name="Picture 6" descr="sciart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569" y="2042623"/>
            <a:ext cx="2888656" cy="2281969"/>
          </a:xfrm>
          <a:prstGeom prst="rect">
            <a:avLst/>
          </a:prstGeom>
        </p:spPr>
      </p:pic>
      <p:pic>
        <p:nvPicPr>
          <p:cNvPr id="8" name="Picture 7" descr="shemilt-fig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68" y="2042624"/>
            <a:ext cx="2372108" cy="2281968"/>
          </a:xfrm>
          <a:prstGeom prst="rect">
            <a:avLst/>
          </a:prstGeom>
        </p:spPr>
      </p:pic>
      <p:sp>
        <p:nvSpPr>
          <p:cNvPr id="9" name="TextBox 8"/>
          <p:cNvSpPr txBox="1"/>
          <p:nvPr/>
        </p:nvSpPr>
        <p:spPr>
          <a:xfrm>
            <a:off x="0" y="5688928"/>
            <a:ext cx="6673622" cy="1169551"/>
          </a:xfrm>
          <a:prstGeom prst="rect">
            <a:avLst/>
          </a:prstGeom>
          <a:noFill/>
        </p:spPr>
        <p:txBody>
          <a:bodyPr wrap="none" rtlCol="0">
            <a:spAutoFit/>
          </a:bodyPr>
          <a:lstStyle/>
          <a:p>
            <a:r>
              <a:rPr lang="en-US" sz="1400" dirty="0">
                <a:solidFill>
                  <a:schemeClr val="tx2">
                    <a:lumMod val="90000"/>
                    <a:lumOff val="10000"/>
                  </a:schemeClr>
                </a:solidFill>
                <a:hlinkClick r:id="rId5"/>
              </a:rPr>
              <a:t>http://www.dundee.ac.uk/djcad/research/researchprojectscentresandgroups/blueprint/</a:t>
            </a:r>
          </a:p>
          <a:p>
            <a:r>
              <a:rPr lang="en-US" sz="1400" dirty="0" smtClean="0">
                <a:solidFill>
                  <a:schemeClr val="tx2">
                    <a:lumMod val="90000"/>
                    <a:lumOff val="10000"/>
                  </a:schemeClr>
                </a:solidFill>
                <a:hlinkClick r:id="rId5"/>
              </a:rPr>
              <a:t>http</a:t>
            </a:r>
            <a:r>
              <a:rPr lang="en-US" sz="1400" dirty="0">
                <a:solidFill>
                  <a:schemeClr val="tx2">
                    <a:lumMod val="90000"/>
                    <a:lumOff val="10000"/>
                  </a:schemeClr>
                </a:solidFill>
                <a:hlinkClick r:id="rId5"/>
              </a:rPr>
              <a:t>://www.chart.ac.uk/chart2006/papers/</a:t>
            </a:r>
            <a:r>
              <a:rPr lang="en-US" sz="1400" dirty="0" smtClean="0">
                <a:solidFill>
                  <a:schemeClr val="tx2">
                    <a:lumMod val="90000"/>
                    <a:lumOff val="10000"/>
                  </a:schemeClr>
                </a:solidFill>
                <a:hlinkClick r:id="rId5"/>
              </a:rPr>
              <a:t>shemilt.htm</a:t>
            </a:r>
            <a:endParaRPr lang="en-US" sz="1400" dirty="0" smtClean="0">
              <a:solidFill>
                <a:schemeClr val="tx2">
                  <a:lumMod val="90000"/>
                  <a:lumOff val="10000"/>
                </a:schemeClr>
              </a:solidFill>
            </a:endParaRPr>
          </a:p>
          <a:p>
            <a:r>
              <a:rPr lang="en-US" sz="1400" dirty="0">
                <a:solidFill>
                  <a:schemeClr val="tx2">
                    <a:lumMod val="90000"/>
                    <a:lumOff val="10000"/>
                  </a:schemeClr>
                </a:solidFill>
                <a:hlinkClick r:id="rId6"/>
              </a:rPr>
              <a:t>http://sgmuseum.gs/elaine/</a:t>
            </a:r>
            <a:r>
              <a:rPr lang="en-US" sz="1400" dirty="0" smtClean="0">
                <a:solidFill>
                  <a:schemeClr val="tx2">
                    <a:lumMod val="90000"/>
                    <a:lumOff val="10000"/>
                  </a:schemeClr>
                </a:solidFill>
                <a:hlinkClick r:id="rId6"/>
              </a:rPr>
              <a:t>blueprintDigVis.pdf</a:t>
            </a:r>
            <a:endParaRPr lang="en-US" sz="1400" dirty="0" smtClean="0">
              <a:solidFill>
                <a:schemeClr val="tx2">
                  <a:lumMod val="90000"/>
                  <a:lumOff val="10000"/>
                </a:schemeClr>
              </a:solidFill>
            </a:endParaRPr>
          </a:p>
          <a:p>
            <a:r>
              <a:rPr lang="en-US" sz="1400" dirty="0" err="1" smtClean="0">
                <a:solidFill>
                  <a:schemeClr val="tx2">
                    <a:lumMod val="90000"/>
                    <a:lumOff val="10000"/>
                  </a:schemeClr>
                </a:solidFill>
              </a:rPr>
              <a:t>Shemilt</a:t>
            </a:r>
            <a:r>
              <a:rPr lang="en-US" sz="1400" dirty="0" smtClean="0">
                <a:solidFill>
                  <a:schemeClr val="tx2">
                    <a:lumMod val="90000"/>
                    <a:lumOff val="10000"/>
                  </a:schemeClr>
                </a:solidFill>
              </a:rPr>
              <a:t> (2009) in “Digital Visual Culture: Theory and Practice” ISBN 978-1-84150-248-9</a:t>
            </a:r>
          </a:p>
          <a:p>
            <a:r>
              <a:rPr lang="en-US" sz="1400" dirty="0" err="1" smtClean="0">
                <a:solidFill>
                  <a:schemeClr val="tx2">
                    <a:lumMod val="90000"/>
                    <a:lumOff val="10000"/>
                  </a:schemeClr>
                </a:solidFill>
                <a:latin typeface="Calibri"/>
                <a:cs typeface="Calibri"/>
              </a:rPr>
              <a:t>Shemilt</a:t>
            </a:r>
            <a:r>
              <a:rPr lang="en-US" sz="1400" dirty="0" smtClean="0">
                <a:solidFill>
                  <a:schemeClr val="tx2">
                    <a:lumMod val="90000"/>
                    <a:lumOff val="10000"/>
                  </a:schemeClr>
                </a:solidFill>
                <a:latin typeface="Calibri"/>
                <a:cs typeface="Calibri"/>
              </a:rPr>
              <a:t> (2010) in “Art Practice in a Digital Culture”, ISBN 978-0-7546-7623-2</a:t>
            </a:r>
          </a:p>
        </p:txBody>
      </p:sp>
      <p:pic>
        <p:nvPicPr>
          <p:cNvPr id="11" name="Picture 10" descr="art_practic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5167" y="4478269"/>
            <a:ext cx="1523058" cy="2302505"/>
          </a:xfrm>
          <a:prstGeom prst="rect">
            <a:avLst/>
          </a:prstGeom>
        </p:spPr>
      </p:pic>
      <p:sp>
        <p:nvSpPr>
          <p:cNvPr id="3" name="TextBox 2"/>
          <p:cNvSpPr txBox="1"/>
          <p:nvPr/>
        </p:nvSpPr>
        <p:spPr>
          <a:xfrm>
            <a:off x="270279" y="4459705"/>
            <a:ext cx="6902713" cy="1200329"/>
          </a:xfrm>
          <a:prstGeom prst="rect">
            <a:avLst/>
          </a:prstGeom>
          <a:noFill/>
        </p:spPr>
        <p:txBody>
          <a:bodyPr wrap="square" rtlCol="0">
            <a:spAutoFit/>
          </a:bodyPr>
          <a:lstStyle/>
          <a:p>
            <a:r>
              <a:rPr lang="en-US" dirty="0" smtClean="0">
                <a:solidFill>
                  <a:schemeClr val="accent1">
                    <a:lumMod val="75000"/>
                  </a:schemeClr>
                </a:solidFill>
              </a:rPr>
              <a:t>Audio-visual </a:t>
            </a:r>
            <a:r>
              <a:rPr lang="en-US" dirty="0" smtClean="0">
                <a:solidFill>
                  <a:schemeClr val="accent1">
                    <a:lumMod val="75000"/>
                  </a:schemeClr>
                </a:solidFill>
              </a:rPr>
              <a:t>installation, </a:t>
            </a:r>
            <a:r>
              <a:rPr lang="en-US" dirty="0" err="1" smtClean="0">
                <a:solidFill>
                  <a:schemeClr val="accent1">
                    <a:lumMod val="75000"/>
                  </a:schemeClr>
                </a:solidFill>
              </a:rPr>
              <a:t>screenprints</a:t>
            </a:r>
            <a:endParaRPr lang="en-US" dirty="0" smtClean="0">
              <a:solidFill>
                <a:schemeClr val="accent1">
                  <a:lumMod val="75000"/>
                </a:schemeClr>
              </a:solidFill>
            </a:endParaRPr>
          </a:p>
          <a:p>
            <a:r>
              <a:rPr lang="en-US" dirty="0" smtClean="0">
                <a:solidFill>
                  <a:schemeClr val="accent3">
                    <a:lumMod val="75000"/>
                  </a:schemeClr>
                </a:solidFill>
              </a:rPr>
              <a:t>Music derived from genome sequence (automated, then compositions by Genevieve Murphy)</a:t>
            </a:r>
          </a:p>
          <a:p>
            <a:r>
              <a:rPr lang="en-US" dirty="0" smtClean="0">
                <a:solidFill>
                  <a:schemeClr val="accent4">
                    <a:lumMod val="75000"/>
                  </a:schemeClr>
                </a:solidFill>
              </a:rPr>
              <a:t>Exhibited in Scotland and Singapore</a:t>
            </a:r>
            <a:endParaRPr lang="en-US" dirty="0">
              <a:solidFill>
                <a:schemeClr val="accent4">
                  <a:lumMod val="75000"/>
                </a:schemeClr>
              </a:solidFill>
            </a:endParaRPr>
          </a:p>
        </p:txBody>
      </p:sp>
    </p:spTree>
    <p:extLst>
      <p:ext uri="{BB962C8B-B14F-4D97-AF65-F5344CB8AC3E}">
        <p14:creationId xmlns:p14="http://schemas.microsoft.com/office/powerpoint/2010/main" val="12545778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a:t>
            </a:r>
            <a:endParaRPr lang="en-US" dirty="0"/>
          </a:p>
        </p:txBody>
      </p:sp>
      <p:sp>
        <p:nvSpPr>
          <p:cNvPr id="3" name="Text Placeholder 2"/>
          <p:cNvSpPr>
            <a:spLocks noGrp="1"/>
          </p:cNvSpPr>
          <p:nvPr>
            <p:ph type="body" sz="quarter" idx="11"/>
          </p:nvPr>
        </p:nvSpPr>
        <p:spPr>
          <a:xfrm>
            <a:off x="1335231" y="1732395"/>
            <a:ext cx="6883484" cy="3742563"/>
          </a:xfrm>
        </p:spPr>
        <p:txBody>
          <a:bodyPr/>
          <a:lstStyle/>
          <a:p>
            <a:r>
              <a:rPr lang="en-US" b="1" dirty="0" smtClean="0">
                <a:solidFill>
                  <a:srgbClr val="FF0000"/>
                </a:solidFill>
              </a:rPr>
              <a:t>Comparative genomics is </a:t>
            </a:r>
            <a:r>
              <a:rPr lang="en-US" b="1" dirty="0" smtClean="0">
                <a:solidFill>
                  <a:srgbClr val="FF0000"/>
                </a:solidFill>
              </a:rPr>
              <a:t>powerful!</a:t>
            </a:r>
          </a:p>
          <a:p>
            <a:r>
              <a:rPr lang="en-US" dirty="0" smtClean="0">
                <a:solidFill>
                  <a:schemeClr val="accent6">
                    <a:lumMod val="75000"/>
                  </a:schemeClr>
                </a:solidFill>
              </a:rPr>
              <a:t>Good annotation is essential to understanding genomic data</a:t>
            </a:r>
            <a:endParaRPr lang="en-US" dirty="0" smtClean="0">
              <a:solidFill>
                <a:schemeClr val="accent6">
                  <a:lumMod val="75000"/>
                </a:schemeClr>
              </a:solidFill>
            </a:endParaRPr>
          </a:p>
          <a:p>
            <a:r>
              <a:rPr lang="en-US" dirty="0" smtClean="0">
                <a:solidFill>
                  <a:schemeClr val="accent5">
                    <a:lumMod val="75000"/>
                  </a:schemeClr>
                </a:solidFill>
              </a:rPr>
              <a:t>Useful, falsifiable hypotheses can be generated from </a:t>
            </a:r>
            <a:r>
              <a:rPr lang="en-US" dirty="0" smtClean="0">
                <a:solidFill>
                  <a:schemeClr val="accent5">
                    <a:lumMod val="75000"/>
                  </a:schemeClr>
                </a:solidFill>
              </a:rPr>
              <a:t>inspection of genomic </a:t>
            </a:r>
            <a:r>
              <a:rPr lang="en-US" dirty="0" smtClean="0">
                <a:solidFill>
                  <a:schemeClr val="accent5">
                    <a:lumMod val="75000"/>
                  </a:schemeClr>
                </a:solidFill>
              </a:rPr>
              <a:t>data</a:t>
            </a:r>
          </a:p>
          <a:p>
            <a:r>
              <a:rPr lang="en-US" b="1" dirty="0" err="1" smtClean="0">
                <a:solidFill>
                  <a:schemeClr val="accent2">
                    <a:lumMod val="75000"/>
                  </a:schemeClr>
                </a:solidFill>
              </a:rPr>
              <a:t>Visualisation</a:t>
            </a:r>
            <a:r>
              <a:rPr lang="en-US" b="1" dirty="0" smtClean="0">
                <a:solidFill>
                  <a:schemeClr val="accent2">
                    <a:lumMod val="75000"/>
                  </a:schemeClr>
                </a:solidFill>
              </a:rPr>
              <a:t> is extremely useful for large </a:t>
            </a:r>
            <a:r>
              <a:rPr lang="en-US" b="1" dirty="0" smtClean="0">
                <a:solidFill>
                  <a:schemeClr val="accent2">
                    <a:lumMod val="75000"/>
                  </a:schemeClr>
                </a:solidFill>
              </a:rPr>
              <a:t>genomic datasets</a:t>
            </a:r>
            <a:endParaRPr lang="en-US" b="1" dirty="0" smtClean="0">
              <a:solidFill>
                <a:schemeClr val="accent2">
                  <a:lumMod val="75000"/>
                </a:schemeClr>
              </a:solidFill>
            </a:endParaRPr>
          </a:p>
          <a:p>
            <a:r>
              <a:rPr lang="en-US" dirty="0" smtClean="0">
                <a:solidFill>
                  <a:schemeClr val="accent3">
                    <a:lumMod val="75000"/>
                  </a:schemeClr>
                </a:solidFill>
              </a:rPr>
              <a:t>Determining </a:t>
            </a:r>
            <a:r>
              <a:rPr lang="en-US" dirty="0" err="1" smtClean="0">
                <a:solidFill>
                  <a:schemeClr val="accent3">
                    <a:lumMod val="75000"/>
                  </a:schemeClr>
                </a:solidFill>
              </a:rPr>
              <a:t>orthology</a:t>
            </a:r>
            <a:r>
              <a:rPr lang="en-US" dirty="0" smtClean="0">
                <a:solidFill>
                  <a:schemeClr val="accent3">
                    <a:lumMod val="75000"/>
                  </a:schemeClr>
                </a:solidFill>
              </a:rPr>
              <a:t>/functional equivalence on large scale data is </a:t>
            </a:r>
            <a:r>
              <a:rPr lang="en-US" dirty="0" smtClean="0">
                <a:solidFill>
                  <a:schemeClr val="accent3">
                    <a:lumMod val="75000"/>
                  </a:schemeClr>
                </a:solidFill>
              </a:rPr>
              <a:t>not yet </a:t>
            </a:r>
            <a:r>
              <a:rPr lang="en-US" dirty="0" smtClean="0">
                <a:solidFill>
                  <a:schemeClr val="accent3">
                    <a:lumMod val="75000"/>
                  </a:schemeClr>
                </a:solidFill>
              </a:rPr>
              <a:t>a solved problem</a:t>
            </a:r>
            <a:endParaRPr lang="en-US" dirty="0">
              <a:solidFill>
                <a:schemeClr val="accent3">
                  <a:lumMod val="75000"/>
                </a:schemeClr>
              </a:solidFill>
            </a:endParaRPr>
          </a:p>
        </p:txBody>
      </p:sp>
    </p:spTree>
    <p:extLst>
      <p:ext uri="{BB962C8B-B14F-4D97-AF65-F5344CB8AC3E}">
        <p14:creationId xmlns:p14="http://schemas.microsoft.com/office/powerpoint/2010/main" val="103719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776" y="1542547"/>
            <a:ext cx="9177282" cy="5331229"/>
            <a:chOff x="-15776" y="1542547"/>
            <a:chExt cx="9177282" cy="5331229"/>
          </a:xfrm>
        </p:grpSpPr>
        <p:pic>
          <p:nvPicPr>
            <p:cNvPr id="9" name="Picture 8" descr="pi_field_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6" y="3959989"/>
              <a:ext cx="9177282" cy="2913787"/>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68652" cy="4474204"/>
            </a:xfrm>
            <a:prstGeom prst="rect">
              <a:avLst/>
            </a:prstGeom>
          </p:spPr>
        </p:pic>
      </p:grpSp>
      <p:sp>
        <p:nvSpPr>
          <p:cNvPr id="2" name="Title 1"/>
          <p:cNvSpPr>
            <a:spLocks noGrp="1"/>
          </p:cNvSpPr>
          <p:nvPr>
            <p:ph type="title"/>
          </p:nvPr>
        </p:nvSpPr>
        <p:spPr>
          <a:xfrm>
            <a:off x="1045008" y="275685"/>
            <a:ext cx="6779132" cy="523220"/>
          </a:xfrm>
        </p:spPr>
        <p:txBody>
          <a:bodyPr/>
          <a:lstStyle/>
          <a:p>
            <a:r>
              <a:rPr lang="en-US" sz="2800" dirty="0" smtClean="0"/>
              <a:t>2009: </a:t>
            </a:r>
            <a:r>
              <a:rPr lang="en-US" sz="2800" i="1" dirty="0" err="1" smtClean="0"/>
              <a:t>Phytophthora</a:t>
            </a:r>
            <a:r>
              <a:rPr lang="en-US" sz="2800" i="1" dirty="0" smtClean="0"/>
              <a:t> </a:t>
            </a:r>
            <a:r>
              <a:rPr lang="en-US" sz="2800" i="1" dirty="0" err="1" smtClean="0"/>
              <a:t>infestans</a:t>
            </a:r>
            <a:endParaRPr lang="en-US" sz="2800" i="1" dirty="0"/>
          </a:p>
        </p:txBody>
      </p:sp>
      <p:sp>
        <p:nvSpPr>
          <p:cNvPr id="5" name="TextBox 4"/>
          <p:cNvSpPr txBox="1"/>
          <p:nvPr/>
        </p:nvSpPr>
        <p:spPr>
          <a:xfrm>
            <a:off x="972297" y="4498582"/>
            <a:ext cx="6495025" cy="369332"/>
          </a:xfrm>
          <a:prstGeom prst="rect">
            <a:avLst/>
          </a:prstGeom>
          <a:noFill/>
        </p:spPr>
        <p:txBody>
          <a:bodyPr wrap="none" rtlCol="0">
            <a:spAutoFit/>
          </a:bodyPr>
          <a:lstStyle/>
          <a:p>
            <a:r>
              <a:rPr lang="fr-FR" dirty="0"/>
              <a:t>Haas </a:t>
            </a:r>
            <a:r>
              <a:rPr lang="fr-FR" i="1" dirty="0"/>
              <a:t>et al. </a:t>
            </a:r>
            <a:r>
              <a:rPr lang="fr-FR" dirty="0"/>
              <a:t>(2009) </a:t>
            </a:r>
            <a:r>
              <a:rPr lang="fr-FR" i="1" dirty="0"/>
              <a:t>Nature</a:t>
            </a:r>
            <a:r>
              <a:rPr lang="fr-FR" dirty="0"/>
              <a:t> </a:t>
            </a:r>
            <a:r>
              <a:rPr lang="fr-FR" b="1" dirty="0"/>
              <a:t>461</a:t>
            </a:r>
            <a:r>
              <a:rPr lang="fr-FR" dirty="0"/>
              <a:t>: </a:t>
            </a:r>
            <a:r>
              <a:rPr lang="fr-FR" dirty="0" smtClean="0"/>
              <a:t>393-398</a:t>
            </a:r>
            <a:r>
              <a:rPr lang="fr-FR" dirty="0"/>
              <a:t>. </a:t>
            </a:r>
            <a:r>
              <a:rPr lang="fr-FR" dirty="0">
                <a:hlinkClick r:id="rId4"/>
              </a:rPr>
              <a:t>doi:10.1038/</a:t>
            </a:r>
            <a:r>
              <a:rPr lang="fr-FR" dirty="0" smtClean="0">
                <a:hlinkClick r:id="rId4"/>
              </a:rPr>
              <a:t>nature08358</a:t>
            </a:r>
            <a:r>
              <a:rPr lang="fr-FR" dirty="0" smtClean="0"/>
              <a:t>.</a:t>
            </a:r>
            <a:endParaRPr lang="en-US" dirty="0"/>
          </a:p>
        </p:txBody>
      </p:sp>
      <p:pic>
        <p:nvPicPr>
          <p:cNvPr id="3" name="Picture 2" descr="pi_nature_aut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13" y="1190658"/>
            <a:ext cx="4527059" cy="3250196"/>
          </a:xfrm>
          <a:prstGeom prst="rect">
            <a:avLst/>
          </a:prstGeom>
        </p:spPr>
      </p:pic>
      <p:pic>
        <p:nvPicPr>
          <p:cNvPr id="6" name="Picture 5" descr="pi_nature_co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863" y="1091559"/>
            <a:ext cx="2517175" cy="3327400"/>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Phytophthora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158743" y="1403826"/>
            <a:ext cx="8722211" cy="2523768"/>
          </a:xfrm>
        </p:spPr>
        <p:txBody>
          <a:bodyPr/>
          <a:lstStyle/>
          <a:p>
            <a:r>
              <a:rPr lang="en-US" dirty="0" smtClean="0">
                <a:solidFill>
                  <a:schemeClr val="accent5">
                    <a:lumMod val="75000"/>
                  </a:schemeClr>
                </a:solidFill>
              </a:rPr>
              <a:t>The most destructive pathogen of potato ($6.7bn/</a:t>
            </a:r>
            <a:r>
              <a:rPr lang="en-US" dirty="0" err="1" smtClean="0">
                <a:solidFill>
                  <a:schemeClr val="accent5">
                    <a:lumMod val="75000"/>
                  </a:schemeClr>
                </a:solidFill>
              </a:rPr>
              <a:t>yr</a:t>
            </a:r>
            <a:r>
              <a:rPr lang="en-US" dirty="0" smtClean="0">
                <a:solidFill>
                  <a:schemeClr val="accent5">
                    <a:lumMod val="75000"/>
                  </a:schemeClr>
                </a:solidFill>
              </a:rPr>
              <a:t>)</a:t>
            </a:r>
          </a:p>
          <a:p>
            <a:r>
              <a:rPr lang="en-US" dirty="0" smtClean="0">
                <a:solidFill>
                  <a:schemeClr val="accent3">
                    <a:lumMod val="75000"/>
                  </a:schemeClr>
                </a:solidFill>
              </a:rPr>
              <a:t>Causes potato late blight</a:t>
            </a:r>
          </a:p>
          <a:p>
            <a:r>
              <a:rPr lang="en-US" dirty="0" smtClean="0"/>
              <a:t>Irish Potato Famine (1850s)</a:t>
            </a:r>
          </a:p>
          <a:p>
            <a:r>
              <a:rPr lang="en-US" dirty="0" err="1" smtClean="0">
                <a:solidFill>
                  <a:schemeClr val="accent4">
                    <a:lumMod val="75000"/>
                  </a:schemeClr>
                </a:solidFill>
              </a:rPr>
              <a:t>Oomycete</a:t>
            </a:r>
            <a:r>
              <a:rPr lang="en-US" dirty="0" smtClean="0">
                <a:solidFill>
                  <a:schemeClr val="accent4">
                    <a:lumMod val="75000"/>
                  </a:schemeClr>
                </a:solidFill>
              </a:rPr>
              <a:t> model organism, </a:t>
            </a:r>
            <a:r>
              <a:rPr lang="en-US" dirty="0" err="1" smtClean="0">
                <a:solidFill>
                  <a:schemeClr val="accent4">
                    <a:lumMod val="75000"/>
                  </a:schemeClr>
                </a:solidFill>
              </a:rPr>
              <a:t>hemibiotrophic</a:t>
            </a:r>
            <a:endParaRPr lang="en-US" dirty="0" smtClean="0">
              <a:solidFill>
                <a:schemeClr val="accent4">
                  <a:lumMod val="75000"/>
                </a:schemeClr>
              </a:solidFill>
            </a:endParaRPr>
          </a:p>
          <a:p>
            <a:r>
              <a:rPr lang="en-US" dirty="0" smtClean="0">
                <a:solidFill>
                  <a:srgbClr val="FF0000"/>
                </a:solidFill>
              </a:rPr>
              <a:t>Adapts rapidly to </a:t>
            </a:r>
            <a:r>
              <a:rPr lang="en-US" dirty="0" smtClean="0">
                <a:solidFill>
                  <a:srgbClr val="FF0000"/>
                </a:solidFill>
              </a:rPr>
              <a:t>overcome control </a:t>
            </a:r>
            <a:r>
              <a:rPr lang="en-US" dirty="0" smtClean="0">
                <a:solidFill>
                  <a:srgbClr val="FF0000"/>
                </a:solidFill>
              </a:rPr>
              <a:t>measures </a:t>
            </a:r>
            <a:r>
              <a:rPr lang="en-US" dirty="0" smtClean="0">
                <a:solidFill>
                  <a:srgbClr val="FF0000"/>
                </a:solidFill>
              </a:rPr>
              <a:t>and </a:t>
            </a:r>
            <a:r>
              <a:rPr lang="en-US" dirty="0" smtClean="0">
                <a:solidFill>
                  <a:srgbClr val="FF0000"/>
                </a:solidFill>
              </a:rPr>
              <a:t>bred resistance</a:t>
            </a:r>
            <a:endParaRPr lang="en-US" dirty="0">
              <a:solidFill>
                <a:srgbClr val="FF0000"/>
              </a:solidFill>
            </a:endParaRPr>
          </a:p>
        </p:txBody>
      </p:sp>
      <p:pic>
        <p:nvPicPr>
          <p:cNvPr id="4" name="Picture 3" descr="potatolateb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44" y="3739546"/>
            <a:ext cx="4277186" cy="2851457"/>
          </a:xfrm>
          <a:prstGeom prst="rect">
            <a:avLst/>
          </a:prstGeom>
        </p:spPr>
      </p:pic>
      <p:pic>
        <p:nvPicPr>
          <p:cNvPr id="5" name="Picture 4" descr="blightpota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319" y="3739546"/>
            <a:ext cx="4511799" cy="2851457"/>
          </a:xfrm>
          <a:prstGeom prst="rect">
            <a:avLst/>
          </a:prstGeom>
        </p:spPr>
      </p:pic>
    </p:spTree>
    <p:extLst>
      <p:ext uri="{BB962C8B-B14F-4D97-AF65-F5344CB8AC3E}">
        <p14:creationId xmlns:p14="http://schemas.microsoft.com/office/powerpoint/2010/main" val="3281144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346690" y="1386022"/>
            <a:ext cx="7871905" cy="6060121"/>
          </a:xfrm>
        </p:spPr>
        <p:txBody>
          <a:bodyPr/>
          <a:lstStyle/>
          <a:p>
            <a:pPr>
              <a:spcAft>
                <a:spcPts val="600"/>
              </a:spcAft>
            </a:pPr>
            <a:r>
              <a:rPr lang="en-US" dirty="0" smtClean="0">
                <a:solidFill>
                  <a:schemeClr val="accent5">
                    <a:lumMod val="75000"/>
                  </a:schemeClr>
                </a:solidFill>
              </a:rPr>
              <a:t>Major international collaboration, 34 institutions</a:t>
            </a:r>
          </a:p>
          <a:p>
            <a:pPr>
              <a:spcAft>
                <a:spcPts val="600"/>
              </a:spcAft>
            </a:pPr>
            <a:r>
              <a:rPr lang="en-US" dirty="0" smtClean="0">
                <a:solidFill>
                  <a:schemeClr val="accent4">
                    <a:lumMod val="75000"/>
                  </a:schemeClr>
                </a:solidFill>
              </a:rPr>
              <a:t>WGS at Broad Institute of MIT and Harvard, to 9X coverage</a:t>
            </a:r>
          </a:p>
          <a:p>
            <a:pPr>
              <a:spcAft>
                <a:spcPts val="600"/>
              </a:spcAft>
            </a:pPr>
            <a:r>
              <a:rPr lang="en-US" dirty="0" smtClean="0"/>
              <a:t>Four library types, due to highly repetitive genome</a:t>
            </a:r>
          </a:p>
          <a:p>
            <a:pPr lvl="1">
              <a:spcAft>
                <a:spcPts val="600"/>
              </a:spcAft>
            </a:pPr>
            <a:r>
              <a:rPr lang="en-US" sz="1800" dirty="0" smtClean="0">
                <a:solidFill>
                  <a:schemeClr val="accent1">
                    <a:lumMod val="75000"/>
                  </a:schemeClr>
                </a:solidFill>
              </a:rPr>
              <a:t>4kb plasmids, 10kb plasmids, 40kb </a:t>
            </a:r>
            <a:r>
              <a:rPr lang="en-US" sz="1800" dirty="0" err="1" smtClean="0">
                <a:solidFill>
                  <a:schemeClr val="accent1">
                    <a:lumMod val="75000"/>
                  </a:schemeClr>
                </a:solidFill>
              </a:rPr>
              <a:t>fosmids</a:t>
            </a:r>
            <a:r>
              <a:rPr lang="en-US" sz="1800" dirty="0" smtClean="0">
                <a:solidFill>
                  <a:schemeClr val="accent1">
                    <a:lumMod val="75000"/>
                  </a:schemeClr>
                </a:solidFill>
              </a:rPr>
              <a:t>, 80kb BACs</a:t>
            </a:r>
          </a:p>
          <a:p>
            <a:pPr>
              <a:spcAft>
                <a:spcPts val="600"/>
              </a:spcAft>
            </a:pPr>
            <a:r>
              <a:rPr lang="en-US" dirty="0" smtClean="0">
                <a:solidFill>
                  <a:schemeClr val="accent3">
                    <a:lumMod val="75000"/>
                  </a:schemeClr>
                </a:solidFill>
              </a:rPr>
              <a:t>Annotation mostly automated; some protein families received manual review by the community</a:t>
            </a:r>
          </a:p>
          <a:p>
            <a:pPr lvl="1">
              <a:spcAft>
                <a:spcPts val="600"/>
              </a:spcAft>
            </a:pPr>
            <a:r>
              <a:rPr lang="en-US" sz="1800" dirty="0" smtClean="0">
                <a:solidFill>
                  <a:srgbClr val="376092"/>
                </a:solidFill>
              </a:rPr>
              <a:t>CRN, NPP1-like, </a:t>
            </a:r>
            <a:r>
              <a:rPr lang="en-US" sz="1800" dirty="0" err="1" smtClean="0">
                <a:solidFill>
                  <a:srgbClr val="376092"/>
                </a:solidFill>
              </a:rPr>
              <a:t>elicitin</a:t>
            </a:r>
            <a:r>
              <a:rPr lang="en-US" sz="1800" dirty="0" smtClean="0">
                <a:solidFill>
                  <a:srgbClr val="376092"/>
                </a:solidFill>
              </a:rPr>
              <a:t>-like, small secreted cysteine-rich, </a:t>
            </a:r>
            <a:r>
              <a:rPr lang="en-US" sz="1800" dirty="0" err="1" smtClean="0">
                <a:solidFill>
                  <a:srgbClr val="376092"/>
                </a:solidFill>
              </a:rPr>
              <a:t>RxLR</a:t>
            </a:r>
            <a:r>
              <a:rPr lang="en-US" sz="1800" dirty="0" smtClean="0">
                <a:solidFill>
                  <a:srgbClr val="376092"/>
                </a:solidFill>
              </a:rPr>
              <a:t> and transporter</a:t>
            </a:r>
          </a:p>
          <a:p>
            <a:pPr>
              <a:spcAft>
                <a:spcPts val="600"/>
              </a:spcAft>
            </a:pPr>
            <a:r>
              <a:rPr lang="en-US" dirty="0" smtClean="0"/>
              <a:t>Published 2009, Nature (96 authors)</a:t>
            </a:r>
            <a:br>
              <a:rPr lang="en-US" dirty="0" smtClean="0"/>
            </a:br>
            <a:r>
              <a:rPr lang="fr-FR" sz="1800" dirty="0"/>
              <a:t>Haas </a:t>
            </a:r>
            <a:r>
              <a:rPr lang="fr-FR" sz="1800" i="1" dirty="0"/>
              <a:t>et al. </a:t>
            </a:r>
            <a:r>
              <a:rPr lang="fr-FR" sz="1800" dirty="0"/>
              <a:t>(2009) </a:t>
            </a:r>
            <a:r>
              <a:rPr lang="fr-FR" sz="1800" i="1" dirty="0"/>
              <a:t>Nature</a:t>
            </a:r>
            <a:r>
              <a:rPr lang="fr-FR" sz="1800" dirty="0"/>
              <a:t> </a:t>
            </a:r>
            <a:r>
              <a:rPr lang="fr-FR" sz="1800" b="1" dirty="0"/>
              <a:t>461</a:t>
            </a:r>
            <a:r>
              <a:rPr lang="fr-FR" sz="1800" dirty="0"/>
              <a:t>: 393-398. </a:t>
            </a:r>
            <a:r>
              <a:rPr lang="fr-FR" sz="1800" dirty="0">
                <a:hlinkClick r:id="rId2"/>
              </a:rPr>
              <a:t>doi:10.1038/nature08358</a:t>
            </a:r>
            <a:r>
              <a:rPr lang="fr-FR" sz="1800" dirty="0" smtClean="0"/>
              <a:t>.</a:t>
            </a:r>
          </a:p>
          <a:p>
            <a:pPr>
              <a:spcAft>
                <a:spcPts val="600"/>
              </a:spcAft>
            </a:pPr>
            <a:r>
              <a:rPr lang="fr-FR" dirty="0">
                <a:solidFill>
                  <a:schemeClr val="accent6">
                    <a:lumMod val="75000"/>
                  </a:schemeClr>
                </a:solidFill>
              </a:rPr>
              <a:t>Public </a:t>
            </a:r>
            <a:r>
              <a:rPr lang="fr-FR" dirty="0" smtClean="0">
                <a:solidFill>
                  <a:schemeClr val="accent6">
                    <a:lumMod val="75000"/>
                  </a:schemeClr>
                </a:solidFill>
              </a:rPr>
              <a:t>data: 18,288 contigs (4,921 </a:t>
            </a:r>
            <a:r>
              <a:rPr lang="fr-FR" dirty="0" err="1" smtClean="0">
                <a:solidFill>
                  <a:schemeClr val="accent6">
                    <a:lumMod val="75000"/>
                  </a:schemeClr>
                </a:solidFill>
              </a:rPr>
              <a:t>supercontigs</a:t>
            </a:r>
            <a:r>
              <a:rPr lang="fr-FR" dirty="0" smtClean="0">
                <a:solidFill>
                  <a:schemeClr val="accent6">
                    <a:lumMod val="75000"/>
                  </a:schemeClr>
                </a:solidFill>
              </a:rPr>
              <a:t>); 250Mbp</a:t>
            </a:r>
            <a:br>
              <a:rPr lang="fr-FR" dirty="0" smtClean="0">
                <a:solidFill>
                  <a:schemeClr val="accent6">
                    <a:lumMod val="75000"/>
                  </a:schemeClr>
                </a:solidFill>
              </a:rPr>
            </a:br>
            <a:r>
              <a:rPr lang="fr-FR" sz="2000" dirty="0" smtClean="0">
                <a:solidFill>
                  <a:schemeClr val="accent5">
                    <a:lumMod val="75000"/>
                  </a:schemeClr>
                </a:solidFill>
              </a:rPr>
              <a:t>(</a:t>
            </a:r>
            <a:r>
              <a:rPr lang="fr-FR" sz="2000" dirty="0" err="1" smtClean="0">
                <a:solidFill>
                  <a:schemeClr val="accent5">
                    <a:lumMod val="75000"/>
                  </a:schemeClr>
                </a:solidFill>
              </a:rPr>
              <a:t>possibly</a:t>
            </a:r>
            <a:r>
              <a:rPr lang="fr-FR" sz="2000" dirty="0" smtClean="0">
                <a:solidFill>
                  <a:schemeClr val="accent5">
                    <a:lumMod val="75000"/>
                  </a:schemeClr>
                </a:solidFill>
              </a:rPr>
              <a:t> </a:t>
            </a:r>
            <a:r>
              <a:rPr lang="fr-FR" sz="2000" dirty="0" err="1" smtClean="0">
                <a:solidFill>
                  <a:schemeClr val="accent5">
                    <a:lumMod val="75000"/>
                  </a:schemeClr>
                </a:solidFill>
              </a:rPr>
              <a:t>triploid</a:t>
            </a:r>
            <a:r>
              <a:rPr lang="fr-FR" sz="2000" dirty="0" smtClean="0">
                <a:solidFill>
                  <a:schemeClr val="accent5">
                    <a:lumMod val="75000"/>
                  </a:schemeClr>
                </a:solidFill>
              </a:rPr>
              <a:t>)</a:t>
            </a:r>
            <a:r>
              <a:rPr lang="fr-FR" sz="1800" dirty="0" smtClean="0"/>
              <a:t/>
            </a:r>
            <a:br>
              <a:rPr lang="fr-FR" sz="1800" dirty="0" smtClean="0"/>
            </a:br>
            <a:r>
              <a:rPr lang="fr-FR" sz="1800" dirty="0" smtClean="0">
                <a:hlinkClick r:id="rId3"/>
              </a:rPr>
              <a:t>http</a:t>
            </a:r>
            <a:r>
              <a:rPr lang="fr-FR" sz="1800" dirty="0">
                <a:hlinkClick r:id="rId3"/>
              </a:rPr>
              <a:t>://www.broadinstitute.org/annotation/genome/phytophthora_infestans</a:t>
            </a:r>
            <a:endParaRPr lang="en-US" sz="1800" dirty="0"/>
          </a:p>
          <a:p>
            <a:pPr>
              <a:spcAft>
                <a:spcPts val="600"/>
              </a:spcAft>
            </a:pPr>
            <a:endParaRPr lang="en-US" dirty="0" smtClean="0"/>
          </a:p>
          <a:p>
            <a:pPr>
              <a:spcAft>
                <a:spcPts val="600"/>
              </a:spcAft>
            </a:pPr>
            <a:endParaRPr lang="en-US" dirty="0"/>
          </a:p>
        </p:txBody>
      </p:sp>
    </p:spTree>
    <p:extLst>
      <p:ext uri="{BB962C8B-B14F-4D97-AF65-F5344CB8AC3E}">
        <p14:creationId xmlns:p14="http://schemas.microsoft.com/office/powerpoint/2010/main" val="415809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p>
            <a:r>
              <a:rPr lang="en-GB" dirty="0" smtClean="0"/>
              <a:t>Our Interest: Effectors</a:t>
            </a:r>
            <a:endParaRPr lang="en-GB"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312265691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avr3a_ba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22" y="1404137"/>
            <a:ext cx="6192837" cy="3446463"/>
          </a:xfrm>
          <a:prstGeom prst="rect">
            <a:avLst/>
          </a:prstGeom>
          <a:noFill/>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4"/>
              </a:rPr>
              <a:t>doi</a:t>
            </a:r>
            <a:r>
              <a:rPr lang="en-US" sz="1600" dirty="0" smtClean="0">
                <a:hlinkClick r:id="rId4"/>
              </a:rPr>
              <a:t>:</a:t>
            </a:r>
            <a:r>
              <a:rPr lang="pt-BR" sz="1600" dirty="0">
                <a:hlinkClick r:id="rId4"/>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5"/>
              </a:rPr>
              <a:t>doi</a:t>
            </a:r>
            <a:r>
              <a:rPr lang="en-US" sz="1600" dirty="0">
                <a:solidFill>
                  <a:schemeClr val="accent3">
                    <a:lumMod val="50000"/>
                  </a:schemeClr>
                </a:solidFill>
                <a:hlinkClick r:id="rId5"/>
              </a:rPr>
              <a:t>:10.1038/nature06203</a:t>
            </a:r>
            <a:endParaRPr lang="en-US" sz="1600" dirty="0">
              <a:solidFill>
                <a:schemeClr val="accent3">
                  <a:lumMod val="50000"/>
                </a:schemeClr>
              </a:solidFill>
            </a:endParaRPr>
          </a:p>
        </p:txBody>
      </p:sp>
      <p:sp>
        <p:nvSpPr>
          <p:cNvPr id="13318" name="Text Box 6"/>
          <p:cNvSpPr txBox="1">
            <a:spLocks noChangeArrowheads="1"/>
          </p:cNvSpPr>
          <p:nvPr/>
        </p:nvSpPr>
        <p:spPr bwMode="auto">
          <a:xfrm>
            <a:off x="6343155" y="1404137"/>
            <a:ext cx="2423322" cy="341632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dirty="0" err="1">
                <a:solidFill>
                  <a:srgbClr val="31859C"/>
                </a:solidFill>
              </a:rPr>
              <a:t>Contigged</a:t>
            </a:r>
            <a:r>
              <a:rPr lang="en-US" dirty="0">
                <a:solidFill>
                  <a:srgbClr val="31859C"/>
                </a:solidFill>
              </a:rPr>
              <a:t>, annotated</a:t>
            </a:r>
          </a:p>
          <a:p>
            <a:pPr algn="l"/>
            <a:r>
              <a:rPr lang="en-US" i="1" dirty="0">
                <a:solidFill>
                  <a:srgbClr val="31859C"/>
                </a:solidFill>
              </a:rPr>
              <a:t>P. </a:t>
            </a:r>
            <a:r>
              <a:rPr lang="en-US" i="1" dirty="0" err="1">
                <a:solidFill>
                  <a:srgbClr val="31859C"/>
                </a:solidFill>
              </a:rPr>
              <a:t>infestans</a:t>
            </a:r>
            <a:r>
              <a:rPr lang="en-US" dirty="0">
                <a:solidFill>
                  <a:srgbClr val="31859C"/>
                </a:solidFill>
              </a:rPr>
              <a:t> and </a:t>
            </a:r>
          </a:p>
          <a:p>
            <a:pPr algn="l"/>
            <a:r>
              <a:rPr lang="en-US" i="1" dirty="0">
                <a:solidFill>
                  <a:srgbClr val="31859C"/>
                </a:solidFill>
              </a:rPr>
              <a:t>H. </a:t>
            </a:r>
            <a:r>
              <a:rPr lang="en-US" i="1" dirty="0" err="1">
                <a:solidFill>
                  <a:srgbClr val="31859C"/>
                </a:solidFill>
              </a:rPr>
              <a:t>peronospora</a:t>
            </a:r>
            <a:r>
              <a:rPr lang="en-US" i="1" dirty="0">
                <a:solidFill>
                  <a:srgbClr val="31859C"/>
                </a:solidFill>
              </a:rPr>
              <a:t> </a:t>
            </a:r>
            <a:r>
              <a:rPr lang="en-US" dirty="0">
                <a:solidFill>
                  <a:srgbClr val="31859C"/>
                </a:solidFill>
              </a:rPr>
              <a:t>BAC </a:t>
            </a:r>
          </a:p>
          <a:p>
            <a:pPr algn="l"/>
            <a:r>
              <a:rPr lang="en-US" dirty="0">
                <a:solidFill>
                  <a:srgbClr val="31859C"/>
                </a:solidFill>
              </a:rPr>
              <a:t>fragments</a:t>
            </a:r>
          </a:p>
          <a:p>
            <a:pPr algn="l"/>
            <a:endParaRPr lang="en-US" dirty="0"/>
          </a:p>
          <a:p>
            <a:pPr algn="l"/>
            <a:r>
              <a:rPr lang="en-US" dirty="0">
                <a:solidFill>
                  <a:schemeClr val="accent5">
                    <a:lumMod val="50000"/>
                  </a:schemeClr>
                </a:solidFill>
              </a:rPr>
              <a:t>Identified </a:t>
            </a:r>
            <a:r>
              <a:rPr lang="en-US" dirty="0" err="1">
                <a:solidFill>
                  <a:schemeClr val="accent5">
                    <a:lumMod val="50000"/>
                  </a:schemeClr>
                </a:solidFill>
              </a:rPr>
              <a:t>microsynteny</a:t>
            </a:r>
            <a:endParaRPr lang="en-US" dirty="0">
              <a:solidFill>
                <a:schemeClr val="accent5">
                  <a:lumMod val="50000"/>
                </a:schemeClr>
              </a:solidFill>
            </a:endParaRPr>
          </a:p>
          <a:p>
            <a:pPr algn="l"/>
            <a:r>
              <a:rPr lang="en-US" dirty="0">
                <a:solidFill>
                  <a:schemeClr val="accent5">
                    <a:lumMod val="50000"/>
                  </a:schemeClr>
                </a:solidFill>
              </a:rPr>
              <a:t>surrounding the Avr3a</a:t>
            </a:r>
          </a:p>
          <a:p>
            <a:pPr algn="l"/>
            <a:r>
              <a:rPr lang="en-US" dirty="0">
                <a:solidFill>
                  <a:schemeClr val="accent5">
                    <a:lumMod val="50000"/>
                  </a:schemeClr>
                </a:solidFill>
              </a:rPr>
              <a:t>and ATR1 </a:t>
            </a:r>
            <a:r>
              <a:rPr lang="en-US" dirty="0" err="1">
                <a:solidFill>
                  <a:schemeClr val="accent5">
                    <a:lumMod val="50000"/>
                  </a:schemeClr>
                </a:solidFill>
              </a:rPr>
              <a:t>avirulence</a:t>
            </a:r>
            <a:r>
              <a:rPr lang="en-US" dirty="0">
                <a:solidFill>
                  <a:schemeClr val="accent5">
                    <a:lumMod val="50000"/>
                  </a:schemeClr>
                </a:solidFill>
              </a:rPr>
              <a:t> </a:t>
            </a:r>
          </a:p>
          <a:p>
            <a:pPr algn="l"/>
            <a:r>
              <a:rPr lang="en-US" dirty="0">
                <a:solidFill>
                  <a:schemeClr val="accent5">
                    <a:lumMod val="50000"/>
                  </a:schemeClr>
                </a:solidFill>
              </a:rPr>
              <a:t>loci</a:t>
            </a:r>
          </a:p>
          <a:p>
            <a:pPr algn="l"/>
            <a:endParaRPr lang="en-US" dirty="0">
              <a:solidFill>
                <a:schemeClr val="accent1">
                  <a:lumMod val="50000"/>
                </a:schemeClr>
              </a:solidFill>
            </a:endParaRPr>
          </a:p>
          <a:p>
            <a:pPr algn="l"/>
            <a:r>
              <a:rPr lang="en-US" dirty="0">
                <a:solidFill>
                  <a:schemeClr val="accent4">
                    <a:lumMod val="75000"/>
                  </a:schemeClr>
                </a:solidFill>
              </a:rPr>
              <a:t>Avr3a, ATR1 belong to</a:t>
            </a:r>
          </a:p>
          <a:p>
            <a:pPr algn="l"/>
            <a:r>
              <a:rPr lang="en-US" dirty="0">
                <a:solidFill>
                  <a:schemeClr val="accent4">
                    <a:lumMod val="75000"/>
                  </a:schemeClr>
                </a:solidFill>
              </a:rPr>
              <a:t>RXLR family</a:t>
            </a:r>
          </a:p>
        </p:txBody>
      </p:sp>
      <p:sp>
        <p:nvSpPr>
          <p:cNvPr id="13321" name="Text Box 9"/>
          <p:cNvSpPr txBox="1">
            <a:spLocks noChangeArrowheads="1"/>
          </p:cNvSpPr>
          <p:nvPr/>
        </p:nvSpPr>
        <p:spPr bwMode="auto">
          <a:xfrm>
            <a:off x="179388" y="5083471"/>
            <a:ext cx="8327921" cy="1077218"/>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285750" indent="-285750" algn="l">
              <a:spcAft>
                <a:spcPts val="600"/>
              </a:spcAft>
              <a:buFont typeface="Arial"/>
              <a:buChar char="•"/>
            </a:pPr>
            <a:r>
              <a:rPr lang="en-US" dirty="0">
                <a:solidFill>
                  <a:schemeClr val="accent5">
                    <a:lumMod val="75000"/>
                  </a:schemeClr>
                </a:solidFill>
              </a:rPr>
              <a:t>RXLR N-terminal motif observed in a number of </a:t>
            </a:r>
            <a:r>
              <a:rPr lang="en-US" i="1" dirty="0">
                <a:solidFill>
                  <a:schemeClr val="accent5">
                    <a:lumMod val="75000"/>
                  </a:schemeClr>
                </a:solidFill>
              </a:rPr>
              <a:t>P. </a:t>
            </a:r>
            <a:r>
              <a:rPr lang="en-US" i="1" dirty="0" err="1">
                <a:solidFill>
                  <a:schemeClr val="accent5">
                    <a:lumMod val="75000"/>
                  </a:schemeClr>
                </a:solidFill>
              </a:rPr>
              <a:t>infestans</a:t>
            </a:r>
            <a:r>
              <a:rPr lang="en-US" dirty="0">
                <a:solidFill>
                  <a:schemeClr val="accent5">
                    <a:lumMod val="75000"/>
                  </a:schemeClr>
                </a:solidFill>
              </a:rPr>
              <a:t> </a:t>
            </a:r>
            <a:r>
              <a:rPr lang="en-US" dirty="0" smtClean="0">
                <a:solidFill>
                  <a:schemeClr val="accent5">
                    <a:lumMod val="75000"/>
                  </a:schemeClr>
                </a:solidFill>
              </a:rPr>
              <a:t>effectors</a:t>
            </a:r>
            <a:endParaRPr lang="en-US" dirty="0"/>
          </a:p>
          <a:p>
            <a:pPr marL="285750" indent="-285750" algn="l">
              <a:spcAft>
                <a:spcPts val="600"/>
              </a:spcAft>
              <a:buFont typeface="Arial"/>
              <a:buChar char="•"/>
            </a:pPr>
            <a:r>
              <a:rPr lang="en-US" dirty="0"/>
              <a:t>Also observed in </a:t>
            </a:r>
            <a:r>
              <a:rPr lang="en-US" i="1" dirty="0"/>
              <a:t>Plasmodium falciparum</a:t>
            </a:r>
            <a:r>
              <a:rPr lang="en-US" dirty="0"/>
              <a:t>, and thought associated with </a:t>
            </a:r>
            <a:r>
              <a:rPr lang="en-US" dirty="0" smtClean="0"/>
              <a:t>translocation</a:t>
            </a:r>
            <a:endParaRPr lang="en-US" dirty="0"/>
          </a:p>
          <a:p>
            <a:pPr marL="285750" indent="-285750" algn="l">
              <a:spcAft>
                <a:spcPts val="600"/>
              </a:spcAft>
              <a:buFont typeface="Arial"/>
              <a:buChar char="•"/>
            </a:pPr>
            <a:r>
              <a:rPr lang="en-US" b="1" dirty="0" smtClean="0">
                <a:solidFill>
                  <a:srgbClr val="FF0000"/>
                </a:solidFill>
              </a:rPr>
              <a:t>Necessary for translocation </a:t>
            </a:r>
            <a:r>
              <a:rPr lang="en-US" dirty="0" smtClean="0">
                <a:solidFill>
                  <a:srgbClr val="FF0000"/>
                </a:solidFill>
              </a:rPr>
              <a:t>in </a:t>
            </a:r>
            <a:r>
              <a:rPr lang="en-US" i="1" dirty="0">
                <a:solidFill>
                  <a:srgbClr val="FF0000"/>
                </a:solidFill>
              </a:rPr>
              <a:t>P. </a:t>
            </a:r>
            <a:r>
              <a:rPr lang="en-US" i="1" dirty="0" err="1">
                <a:solidFill>
                  <a:srgbClr val="FF0000"/>
                </a:solidFill>
              </a:rPr>
              <a:t>infestans</a:t>
            </a:r>
            <a:r>
              <a:rPr lang="en-US" dirty="0">
                <a:solidFill>
                  <a:srgbClr val="FF0000"/>
                </a:solidFill>
              </a:rPr>
              <a:t> </a:t>
            </a:r>
          </a:p>
        </p:txBody>
      </p:sp>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Avr3a locus</a:t>
            </a:r>
            <a:endParaRPr lang="en-US" dirty="0"/>
          </a:p>
        </p:txBody>
      </p:sp>
    </p:spTree>
    <p:extLst>
      <p:ext uri="{BB962C8B-B14F-4D97-AF65-F5344CB8AC3E}">
        <p14:creationId xmlns:p14="http://schemas.microsoft.com/office/powerpoint/2010/main" val="265000423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expansion in </a:t>
            </a:r>
            <a:r>
              <a:rPr lang="en-US" dirty="0" err="1" smtClean="0"/>
              <a:t>oomycetes</a:t>
            </a:r>
            <a:endParaRPr lang="en-US" dirty="0"/>
          </a:p>
        </p:txBody>
      </p:sp>
      <p:sp>
        <p:nvSpPr>
          <p:cNvPr id="11" name="Text Placeholder 10"/>
          <p:cNvSpPr>
            <a:spLocks noGrp="1"/>
          </p:cNvSpPr>
          <p:nvPr>
            <p:ph type="body" sz="quarter" idx="11"/>
          </p:nvPr>
        </p:nvSpPr>
        <p:spPr>
          <a:xfrm>
            <a:off x="276969" y="1156540"/>
            <a:ext cx="7673991" cy="898707"/>
          </a:xfrm>
        </p:spPr>
        <p:txBody>
          <a:bodyPr/>
          <a:lstStyle/>
          <a:p>
            <a:r>
              <a:rPr lang="en-US" dirty="0" smtClean="0">
                <a:solidFill>
                  <a:schemeClr val="accent5">
                    <a:lumMod val="75000"/>
                  </a:schemeClr>
                </a:solidFill>
              </a:rPr>
              <a:t>Early evidence from BAC assemblies of </a:t>
            </a:r>
            <a:r>
              <a:rPr lang="en-US" dirty="0" err="1" smtClean="0">
                <a:solidFill>
                  <a:schemeClr val="accent5">
                    <a:lumMod val="75000"/>
                  </a:schemeClr>
                </a:solidFill>
              </a:rPr>
              <a:t>syntenous</a:t>
            </a:r>
            <a:r>
              <a:rPr lang="en-US" dirty="0" smtClean="0">
                <a:solidFill>
                  <a:schemeClr val="accent5">
                    <a:lumMod val="75000"/>
                  </a:schemeClr>
                </a:solidFill>
              </a:rPr>
              <a:t> loci</a:t>
            </a:r>
            <a:endParaRPr lang="en-US" dirty="0">
              <a:solidFill>
                <a:schemeClr val="accent5">
                  <a:lumMod val="75000"/>
                </a:schemeClr>
              </a:solidFill>
            </a:endParaRPr>
          </a:p>
        </p:txBody>
      </p:sp>
      <p:pic>
        <p:nvPicPr>
          <p:cNvPr id="4" name="Picture 3" descr="synteny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70" y="1833515"/>
            <a:ext cx="7993062" cy="42275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p:cNvSpPr>
            <a:spLocks noChangeArrowheads="1"/>
          </p:cNvSpPr>
          <p:nvPr/>
        </p:nvSpPr>
        <p:spPr bwMode="auto">
          <a:xfrm>
            <a:off x="6185047" y="1906540"/>
            <a:ext cx="14938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dirty="0"/>
              <a:t>H. </a:t>
            </a:r>
            <a:r>
              <a:rPr lang="en-US" i="1" dirty="0" err="1"/>
              <a:t>parasitica</a:t>
            </a:r>
            <a:endParaRPr lang="en-US" i="1" dirty="0"/>
          </a:p>
        </p:txBody>
      </p:sp>
      <p:sp>
        <p:nvSpPr>
          <p:cNvPr id="6" name="AutoShape 5"/>
          <p:cNvSpPr>
            <a:spLocks noChangeArrowheads="1"/>
          </p:cNvSpPr>
          <p:nvPr/>
        </p:nvSpPr>
        <p:spPr bwMode="auto">
          <a:xfrm>
            <a:off x="6407297" y="2841578"/>
            <a:ext cx="10493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sojae</a:t>
            </a:r>
          </a:p>
        </p:txBody>
      </p:sp>
      <p:sp>
        <p:nvSpPr>
          <p:cNvPr id="7" name="AutoShape 6"/>
          <p:cNvSpPr>
            <a:spLocks noChangeArrowheads="1"/>
          </p:cNvSpPr>
          <p:nvPr/>
        </p:nvSpPr>
        <p:spPr bwMode="auto">
          <a:xfrm>
            <a:off x="6223147" y="3706765"/>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ramorum</a:t>
            </a:r>
          </a:p>
        </p:txBody>
      </p:sp>
      <p:sp>
        <p:nvSpPr>
          <p:cNvPr id="8" name="AutoShape 7"/>
          <p:cNvSpPr>
            <a:spLocks noChangeArrowheads="1"/>
          </p:cNvSpPr>
          <p:nvPr/>
        </p:nvSpPr>
        <p:spPr bwMode="auto">
          <a:xfrm>
            <a:off x="6223147" y="5291090"/>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infestans</a:t>
            </a:r>
          </a:p>
        </p:txBody>
      </p:sp>
      <p:sp>
        <p:nvSpPr>
          <p:cNvPr id="9"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3"/>
              </a:rPr>
              <a:t>doi</a:t>
            </a:r>
            <a:r>
              <a:rPr lang="en-US" sz="1600" dirty="0" smtClean="0">
                <a:hlinkClick r:id="rId3"/>
              </a:rPr>
              <a:t>:</a:t>
            </a:r>
            <a:r>
              <a:rPr lang="pt-BR" sz="1600" dirty="0">
                <a:hlinkClick r:id="rId3"/>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:10.1038/nature06203</a:t>
            </a:r>
            <a:endParaRPr lang="en-US" sz="1600" dirty="0">
              <a:solidFill>
                <a:schemeClr val="accent3">
                  <a:lumMod val="50000"/>
                </a:schemeClr>
              </a:solidFill>
            </a:endParaRPr>
          </a:p>
        </p:txBody>
      </p:sp>
    </p:spTree>
    <p:extLst>
      <p:ext uri="{BB962C8B-B14F-4D97-AF65-F5344CB8AC3E}">
        <p14:creationId xmlns:p14="http://schemas.microsoft.com/office/powerpoint/2010/main" val="499525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Repeat-driven Genome Expansion</a:t>
            </a:r>
            <a:endParaRPr lang="en-US" dirty="0"/>
          </a:p>
        </p:txBody>
      </p:sp>
      <p:sp>
        <p:nvSpPr>
          <p:cNvPr id="3" name="Text Placeholder 2"/>
          <p:cNvSpPr>
            <a:spLocks noGrp="1"/>
          </p:cNvSpPr>
          <p:nvPr>
            <p:ph type="body" sz="quarter" idx="11"/>
          </p:nvPr>
        </p:nvSpPr>
        <p:spPr>
          <a:xfrm>
            <a:off x="333473" y="1314309"/>
            <a:ext cx="7972442" cy="1514261"/>
          </a:xfrm>
        </p:spPr>
        <p:txBody>
          <a:bodyPr/>
          <a:lstStyle/>
          <a:p>
            <a:r>
              <a:rPr lang="en-US" i="1" dirty="0" smtClean="0">
                <a:solidFill>
                  <a:srgbClr val="31859C"/>
                </a:solidFill>
              </a:rPr>
              <a:t>P. </a:t>
            </a:r>
            <a:r>
              <a:rPr lang="en-US" i="1" dirty="0" err="1" smtClean="0">
                <a:solidFill>
                  <a:srgbClr val="31859C"/>
                </a:solidFill>
              </a:rPr>
              <a:t>infestans</a:t>
            </a:r>
            <a:r>
              <a:rPr lang="en-US" dirty="0" smtClean="0">
                <a:solidFill>
                  <a:srgbClr val="31859C"/>
                </a:solidFill>
              </a:rPr>
              <a:t> genome &gt;70% repeat </a:t>
            </a:r>
            <a:r>
              <a:rPr lang="en-US" dirty="0" smtClean="0">
                <a:solidFill>
                  <a:srgbClr val="31859C"/>
                </a:solidFill>
              </a:rPr>
              <a:t>regions</a:t>
            </a:r>
            <a:endParaRPr lang="en-US" dirty="0" smtClean="0">
              <a:solidFill>
                <a:srgbClr val="31859C"/>
              </a:solidFill>
            </a:endParaRPr>
          </a:p>
          <a:p>
            <a:pPr marL="1233900" lvl="2" indent="-342900"/>
            <a:r>
              <a:rPr lang="en-US" sz="2000" dirty="0" smtClean="0">
                <a:solidFill>
                  <a:srgbClr val="77933C"/>
                </a:solidFill>
              </a:rPr>
              <a:t>“Our findings suggest a two-</a:t>
            </a:r>
            <a:r>
              <a:rPr lang="en-US" sz="2000" dirty="0">
                <a:solidFill>
                  <a:srgbClr val="77933C"/>
                </a:solidFill>
              </a:rPr>
              <a:t>speed genome…”</a:t>
            </a:r>
            <a:br>
              <a:rPr lang="en-US" sz="2000" dirty="0">
                <a:solidFill>
                  <a:srgbClr val="77933C"/>
                </a:solidFill>
              </a:rPr>
            </a:br>
            <a:r>
              <a:rPr lang="en-US" sz="1800" dirty="0">
                <a:hlinkClick r:id="rId2"/>
              </a:rPr>
              <a:t>https://www.broadinstitute.org/news/</a:t>
            </a:r>
            <a:r>
              <a:rPr lang="en-US" sz="1800" dirty="0" smtClean="0">
                <a:hlinkClick r:id="rId2"/>
              </a:rPr>
              <a:t>1328</a:t>
            </a:r>
            <a:endParaRPr lang="en-US" sz="1800" dirty="0" smtClean="0"/>
          </a:p>
          <a:p>
            <a:pPr marL="1233900" lvl="2" indent="-342900"/>
            <a:r>
              <a:rPr lang="en-US" sz="2000" dirty="0" smtClean="0"/>
              <a:t>High repeat density results in ‘experimentation’</a:t>
            </a:r>
            <a:endParaRPr lang="en-US" sz="2000" dirty="0"/>
          </a:p>
        </p:txBody>
      </p:sp>
      <p:pic>
        <p:nvPicPr>
          <p:cNvPr id="5" name="Picture 4" descr="pi_expansion_tr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76" y="3202665"/>
            <a:ext cx="8711184" cy="2535936"/>
          </a:xfrm>
          <a:prstGeom prst="rect">
            <a:avLst/>
          </a:prstGeom>
        </p:spPr>
      </p:pic>
      <p:sp>
        <p:nvSpPr>
          <p:cNvPr id="6" name="TextBox 5"/>
          <p:cNvSpPr txBox="1"/>
          <p:nvPr/>
        </p:nvSpPr>
        <p:spPr>
          <a:xfrm>
            <a:off x="904137" y="6042483"/>
            <a:ext cx="894295" cy="369332"/>
          </a:xfrm>
          <a:prstGeom prst="rect">
            <a:avLst/>
          </a:prstGeom>
          <a:noFill/>
        </p:spPr>
        <p:txBody>
          <a:bodyPr wrap="none" rtlCol="0">
            <a:spAutoFit/>
          </a:bodyPr>
          <a:lstStyle/>
          <a:p>
            <a:r>
              <a:rPr lang="en-US" dirty="0" smtClean="0"/>
              <a:t>repeats</a:t>
            </a:r>
            <a:endParaRPr lang="en-US" dirty="0"/>
          </a:p>
        </p:txBody>
      </p:sp>
      <p:cxnSp>
        <p:nvCxnSpPr>
          <p:cNvPr id="8" name="Straight Arrow Connector 7"/>
          <p:cNvCxnSpPr>
            <a:stCxn id="6" idx="0"/>
          </p:cNvCxnSpPr>
          <p:nvPr/>
        </p:nvCxnSpPr>
        <p:spPr>
          <a:xfrm flipH="1" flipV="1">
            <a:off x="1143739" y="5738601"/>
            <a:ext cx="207546"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0"/>
          </p:cNvCxnSpPr>
          <p:nvPr/>
        </p:nvCxnSpPr>
        <p:spPr>
          <a:xfrm flipV="1">
            <a:off x="1351285" y="5738601"/>
            <a:ext cx="65223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0"/>
          </p:cNvCxnSpPr>
          <p:nvPr/>
        </p:nvCxnSpPr>
        <p:spPr>
          <a:xfrm flipV="1">
            <a:off x="1351285" y="5738601"/>
            <a:ext cx="179597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046036" y="6045003"/>
            <a:ext cx="2339102" cy="369332"/>
          </a:xfrm>
          <a:prstGeom prst="rect">
            <a:avLst/>
          </a:prstGeom>
          <a:noFill/>
        </p:spPr>
        <p:txBody>
          <a:bodyPr wrap="none" rtlCol="0">
            <a:spAutoFit/>
          </a:bodyPr>
          <a:lstStyle/>
          <a:p>
            <a:r>
              <a:rPr lang="en-US" dirty="0" smtClean="0">
                <a:solidFill>
                  <a:schemeClr val="accent3">
                    <a:lumMod val="75000"/>
                  </a:schemeClr>
                </a:solidFill>
              </a:rPr>
              <a:t>collinear gene features</a:t>
            </a:r>
            <a:endParaRPr lang="en-US" dirty="0">
              <a:solidFill>
                <a:schemeClr val="accent3">
                  <a:lumMod val="75000"/>
                </a:schemeClr>
              </a:solidFill>
            </a:endParaRPr>
          </a:p>
        </p:txBody>
      </p:sp>
      <p:cxnSp>
        <p:nvCxnSpPr>
          <p:cNvPr id="15" name="Straight Arrow Connector 14"/>
          <p:cNvCxnSpPr>
            <a:stCxn id="13" idx="0"/>
          </p:cNvCxnSpPr>
          <p:nvPr/>
        </p:nvCxnSpPr>
        <p:spPr>
          <a:xfrm flipH="1" flipV="1">
            <a:off x="3652078" y="5072207"/>
            <a:ext cx="1563509" cy="97279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0"/>
          </p:cNvCxnSpPr>
          <p:nvPr/>
        </p:nvCxnSpPr>
        <p:spPr>
          <a:xfrm flipV="1">
            <a:off x="5215587" y="5277306"/>
            <a:ext cx="802849" cy="76769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715601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two-speed genome</a:t>
            </a:r>
            <a:endParaRPr lang="en-US" dirty="0"/>
          </a:p>
        </p:txBody>
      </p:sp>
      <p:sp>
        <p:nvSpPr>
          <p:cNvPr id="3" name="Text Placeholder 2"/>
          <p:cNvSpPr>
            <a:spLocks noGrp="1"/>
          </p:cNvSpPr>
          <p:nvPr>
            <p:ph type="body" sz="quarter" idx="11"/>
          </p:nvPr>
        </p:nvSpPr>
        <p:spPr>
          <a:xfrm>
            <a:off x="181415" y="1306420"/>
            <a:ext cx="3865529" cy="5192191"/>
          </a:xfrm>
        </p:spPr>
        <p:txBody>
          <a:bodyPr/>
          <a:lstStyle/>
          <a:p>
            <a:pPr>
              <a:spcAft>
                <a:spcPts val="600"/>
              </a:spcAft>
            </a:pPr>
            <a:r>
              <a:rPr lang="en-US" dirty="0" smtClean="0">
                <a:solidFill>
                  <a:schemeClr val="accent5">
                    <a:lumMod val="75000"/>
                  </a:schemeClr>
                </a:solidFill>
              </a:rPr>
              <a:t>Diverse population of transposons drives genome expansion specifically in </a:t>
            </a:r>
            <a:r>
              <a:rPr lang="en-US" i="1" dirty="0" smtClean="0">
                <a:solidFill>
                  <a:schemeClr val="accent5">
                    <a:lumMod val="75000"/>
                  </a:schemeClr>
                </a:solidFill>
              </a:rPr>
              <a:t>P. </a:t>
            </a:r>
            <a:r>
              <a:rPr lang="en-US" i="1" dirty="0" err="1" smtClean="0">
                <a:solidFill>
                  <a:schemeClr val="accent5">
                    <a:lumMod val="75000"/>
                  </a:schemeClr>
                </a:solidFill>
              </a:rPr>
              <a:t>infestans</a:t>
            </a:r>
            <a:endParaRPr lang="en-US" i="1" dirty="0">
              <a:solidFill>
                <a:schemeClr val="accent5">
                  <a:lumMod val="75000"/>
                </a:schemeClr>
              </a:solidFill>
            </a:endParaRPr>
          </a:p>
          <a:p>
            <a:pPr>
              <a:spcAft>
                <a:spcPts val="600"/>
              </a:spcAft>
            </a:pPr>
            <a:r>
              <a:rPr lang="en-US" dirty="0" smtClean="0">
                <a:solidFill>
                  <a:schemeClr val="accent3">
                    <a:lumMod val="75000"/>
                  </a:schemeClr>
                </a:solidFill>
              </a:rPr>
              <a:t>Pathogen effectors disproportionately located in expansion regions</a:t>
            </a:r>
          </a:p>
          <a:p>
            <a:pPr>
              <a:spcAft>
                <a:spcPts val="600"/>
              </a:spcAft>
            </a:pPr>
            <a:r>
              <a:rPr lang="en-US" dirty="0" smtClean="0">
                <a:solidFill>
                  <a:schemeClr val="accent4">
                    <a:lumMod val="75000"/>
                  </a:schemeClr>
                </a:solidFill>
              </a:rPr>
              <a:t>Expansion drives effector diversity, drives adaptation to new resistances?</a:t>
            </a:r>
          </a:p>
          <a:p>
            <a:pPr marL="108000" indent="0">
              <a:spcAft>
                <a:spcPts val="600"/>
              </a:spcAft>
              <a:buNone/>
            </a:pPr>
            <a:r>
              <a:rPr lang="en-US" dirty="0" smtClean="0"/>
              <a:t>(see </a:t>
            </a:r>
            <a:r>
              <a:rPr lang="en-US" sz="2000" dirty="0" err="1" smtClean="0">
                <a:latin typeface="Courier"/>
                <a:cs typeface="Courier"/>
              </a:rPr>
              <a:t>pi_two_speed.ipynb</a:t>
            </a:r>
            <a:r>
              <a:rPr lang="en-US" dirty="0" smtClean="0"/>
              <a:t>)</a:t>
            </a:r>
            <a:endParaRPr lang="en-US" dirty="0"/>
          </a:p>
        </p:txBody>
      </p:sp>
      <p:pic>
        <p:nvPicPr>
          <p:cNvPr id="4" name="Picture 3" descr="pi_two_spe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128" y="1306420"/>
            <a:ext cx="4502945" cy="4993253"/>
          </a:xfrm>
          <a:prstGeom prst="rect">
            <a:avLst/>
          </a:prstGeom>
        </p:spPr>
      </p:pic>
      <p:sp>
        <p:nvSpPr>
          <p:cNvPr id="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407639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181415" y="1436485"/>
            <a:ext cx="8679997" cy="3594830"/>
          </a:xfrm>
        </p:spPr>
        <p:txBody>
          <a:bodyPr/>
          <a:lstStyle/>
          <a:p>
            <a:pPr>
              <a:spcAft>
                <a:spcPts val="600"/>
              </a:spcAft>
            </a:pPr>
            <a:r>
              <a:rPr lang="en-GB" sz="3200" dirty="0" smtClean="0">
                <a:solidFill>
                  <a:schemeClr val="accent4">
                    <a:lumMod val="50000"/>
                  </a:schemeClr>
                </a:solidFill>
              </a:rPr>
              <a:t>What can pathogen genome data do for you?</a:t>
            </a:r>
          </a:p>
          <a:p>
            <a:pPr marL="108000" lvl="1" indent="0">
              <a:spcAft>
                <a:spcPts val="600"/>
              </a:spcAft>
            </a:pPr>
            <a:r>
              <a:rPr lang="en-GB" sz="2000" dirty="0" smtClean="0">
                <a:solidFill>
                  <a:schemeClr val="accent4">
                    <a:lumMod val="50000"/>
                  </a:schemeClr>
                </a:solidFill>
              </a:rPr>
              <a:t>	</a:t>
            </a:r>
            <a:r>
              <a:rPr lang="en-GB" dirty="0" smtClean="0">
                <a:solidFill>
                  <a:schemeClr val="accent5">
                    <a:lumMod val="75000"/>
                  </a:schemeClr>
                </a:solidFill>
              </a:rPr>
              <a:t>Catalogue of genome components</a:t>
            </a:r>
          </a:p>
          <a:p>
            <a:pPr marL="108000" lvl="1" indent="0">
              <a:spcAft>
                <a:spcPts val="600"/>
              </a:spcAft>
            </a:pPr>
            <a:r>
              <a:rPr lang="en-GB" dirty="0">
                <a:solidFill>
                  <a:schemeClr val="accent4">
                    <a:lumMod val="50000"/>
                  </a:schemeClr>
                </a:solidFill>
              </a:rPr>
              <a:t>	</a:t>
            </a:r>
            <a:r>
              <a:rPr lang="en-GB" dirty="0" smtClean="0">
                <a:solidFill>
                  <a:schemeClr val="accent1">
                    <a:lumMod val="75000"/>
                  </a:schemeClr>
                </a:solidFill>
              </a:rPr>
              <a:t>Differences in genomic complement: hypotheses for function</a:t>
            </a:r>
          </a:p>
          <a:p>
            <a:pPr marL="108000" lvl="1" indent="0">
              <a:spcAft>
                <a:spcPts val="600"/>
              </a:spcAft>
            </a:pPr>
            <a:r>
              <a:rPr lang="en-GB" dirty="0">
                <a:solidFill>
                  <a:schemeClr val="accent4">
                    <a:lumMod val="50000"/>
                  </a:schemeClr>
                </a:solidFill>
              </a:rPr>
              <a:t>	</a:t>
            </a:r>
            <a:r>
              <a:rPr lang="en-GB" dirty="0" smtClean="0">
                <a:solidFill>
                  <a:schemeClr val="accent2">
                    <a:lumMod val="75000"/>
                  </a:schemeClr>
                </a:solidFill>
              </a:rPr>
              <a:t>Characteristic signals for diagnosis and epidemiology</a:t>
            </a:r>
          </a:p>
          <a:p>
            <a:pPr marL="108000" lvl="1" indent="0">
              <a:spcAft>
                <a:spcPts val="600"/>
              </a:spcAft>
            </a:pPr>
            <a:r>
              <a:rPr lang="en-GB" dirty="0">
                <a:solidFill>
                  <a:schemeClr val="accent4">
                    <a:lumMod val="50000"/>
                  </a:schemeClr>
                </a:solidFill>
              </a:rPr>
              <a:t>	</a:t>
            </a:r>
            <a:r>
              <a:rPr lang="en-GB" dirty="0" smtClean="0">
                <a:solidFill>
                  <a:schemeClr val="accent3">
                    <a:lumMod val="75000"/>
                  </a:schemeClr>
                </a:solidFill>
              </a:rPr>
              <a:t>Parts lists and wiring diagrams for systems and synthetic biology</a:t>
            </a:r>
          </a:p>
          <a:p>
            <a:pPr marL="450900" lvl="1" indent="-342900">
              <a:spcAft>
                <a:spcPts val="600"/>
              </a:spcAft>
              <a:buFont typeface="Arial"/>
              <a:buChar char="•"/>
            </a:pPr>
            <a:r>
              <a:rPr lang="en-GB" sz="2800" dirty="0" smtClean="0">
                <a:solidFill>
                  <a:schemeClr val="accent4">
                    <a:lumMod val="50000"/>
                  </a:schemeClr>
                </a:solidFill>
              </a:rPr>
              <a:t>How do we get to biology from genome data?</a:t>
            </a:r>
            <a:endParaRPr lang="en-GB" sz="2800" dirty="0">
              <a:solidFill>
                <a:schemeClr val="accent4">
                  <a:lumMod val="50000"/>
                </a:schemeClr>
              </a:solidFill>
            </a:endParaRPr>
          </a:p>
          <a:p>
            <a:pPr marL="108000" lvl="1" indent="0">
              <a:spcAft>
                <a:spcPts val="600"/>
              </a:spcAft>
            </a:pPr>
            <a:endParaRPr lang="en-US" dirty="0">
              <a:solidFill>
                <a:schemeClr val="accent3">
                  <a:lumMod val="75000"/>
                </a:schemeClr>
              </a:solidFill>
            </a:endParaRPr>
          </a:p>
        </p:txBody>
      </p:sp>
    </p:spTree>
    <p:extLst>
      <p:ext uri="{BB962C8B-B14F-4D97-AF65-F5344CB8AC3E}">
        <p14:creationId xmlns:p14="http://schemas.microsoft.com/office/powerpoint/2010/main" val="1948698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1045008" y="373384"/>
            <a:ext cx="6779132" cy="523220"/>
          </a:xfrm>
        </p:spPr>
        <p:txBody>
          <a:bodyPr/>
          <a:lstStyle/>
          <a:p>
            <a:r>
              <a:rPr lang="en-GB" sz="2800" dirty="0" smtClean="0"/>
              <a:t>Effector Properties: action and localisation</a:t>
            </a:r>
            <a:endParaRPr lang="en-GB" sz="2800"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249331349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271664" y="1464100"/>
            <a:ext cx="8589747" cy="4718741"/>
          </a:xfrm>
          <a:prstGeom prst="rect">
            <a:avLst/>
          </a:prstGeom>
        </p:spPr>
        <p:txBody>
          <a:bodyPr>
            <a:normAutofit/>
          </a:bodyPr>
          <a:lstStyle/>
          <a:p>
            <a:pPr>
              <a:spcBef>
                <a:spcPts val="72"/>
              </a:spcBef>
              <a:spcAft>
                <a:spcPts val="1200"/>
              </a:spcAft>
            </a:pPr>
            <a:r>
              <a:rPr lang="en-US" sz="2800" dirty="0" smtClean="0"/>
              <a:t>Molecule produced by pathogen that (directly?) modifies host molecular/biochemical ‘</a:t>
            </a:r>
            <a:r>
              <a:rPr lang="en-US" sz="2800" dirty="0" err="1" smtClean="0"/>
              <a:t>behaviour</a:t>
            </a:r>
            <a:r>
              <a:rPr lang="en-US" sz="2800" dirty="0" smtClean="0"/>
              <a:t>’, e.g.</a:t>
            </a:r>
          </a:p>
          <a:p>
            <a:pPr lvl="1">
              <a:spcBef>
                <a:spcPts val="72"/>
              </a:spcBef>
              <a:spcAft>
                <a:spcPts val="1200"/>
              </a:spcAft>
            </a:pPr>
            <a:r>
              <a:rPr lang="en-US" sz="2000" dirty="0" smtClean="0">
                <a:solidFill>
                  <a:schemeClr val="accent5">
                    <a:lumMod val="75000"/>
                  </a:schemeClr>
                </a:solidFill>
              </a:rPr>
              <a:t>Inhibits enzyme action (</a:t>
            </a:r>
            <a:r>
              <a:rPr lang="en-US" sz="2000" i="1" dirty="0" err="1" smtClean="0">
                <a:solidFill>
                  <a:schemeClr val="accent5">
                    <a:lumMod val="75000"/>
                  </a:schemeClr>
                </a:solidFill>
              </a:rPr>
              <a:t>Cladosporium</a:t>
            </a:r>
            <a:r>
              <a:rPr lang="en-US" sz="2000" i="1" dirty="0" smtClean="0">
                <a:solidFill>
                  <a:schemeClr val="accent5">
                    <a:lumMod val="75000"/>
                  </a:schemeClr>
                </a:solidFill>
              </a:rPr>
              <a:t> </a:t>
            </a:r>
            <a:r>
              <a:rPr lang="en-US" sz="2000" i="1" dirty="0" err="1" smtClean="0">
                <a:solidFill>
                  <a:schemeClr val="accent5">
                    <a:lumMod val="75000"/>
                  </a:schemeClr>
                </a:solidFill>
              </a:rPr>
              <a:t>fulvum</a:t>
            </a:r>
            <a:r>
              <a:rPr lang="en-US" sz="2000" dirty="0" smtClean="0">
                <a:solidFill>
                  <a:schemeClr val="accent5">
                    <a:lumMod val="75000"/>
                  </a:schemeClr>
                </a:solidFill>
              </a:rPr>
              <a:t> AVR2, AVR4; </a:t>
            </a:r>
            <a:r>
              <a:rPr lang="en-US" sz="2000" i="1" dirty="0" smtClean="0">
                <a:solidFill>
                  <a:schemeClr val="accent5">
                    <a:lumMod val="75000"/>
                  </a:schemeClr>
                </a:solidFill>
              </a:rPr>
              <a:t>Phytophthora infestans </a:t>
            </a:r>
            <a:r>
              <a:rPr lang="en-US" sz="2000" dirty="0" smtClean="0">
                <a:solidFill>
                  <a:schemeClr val="accent5">
                    <a:lumMod val="75000"/>
                  </a:schemeClr>
                </a:solidFill>
              </a:rPr>
              <a:t>EPIC1, EPIC2B; </a:t>
            </a:r>
            <a:r>
              <a:rPr lang="en-US" sz="2000" i="1" dirty="0" smtClean="0">
                <a:solidFill>
                  <a:schemeClr val="accent5">
                    <a:lumMod val="75000"/>
                  </a:schemeClr>
                </a:solidFill>
              </a:rPr>
              <a:t>P. </a:t>
            </a:r>
            <a:r>
              <a:rPr lang="en-US" sz="2000" i="1" dirty="0" err="1" smtClean="0">
                <a:solidFill>
                  <a:schemeClr val="accent5">
                    <a:lumMod val="75000"/>
                  </a:schemeClr>
                </a:solidFill>
              </a:rPr>
              <a:t>sojae</a:t>
            </a:r>
            <a:r>
              <a:rPr lang="en-US" sz="2000" i="1" dirty="0" smtClean="0">
                <a:solidFill>
                  <a:schemeClr val="accent5">
                    <a:lumMod val="75000"/>
                  </a:schemeClr>
                </a:solidFill>
              </a:rPr>
              <a:t> </a:t>
            </a:r>
            <a:r>
              <a:rPr lang="en-US" sz="2000" dirty="0" err="1" smtClean="0">
                <a:solidFill>
                  <a:schemeClr val="accent5">
                    <a:lumMod val="75000"/>
                  </a:schemeClr>
                </a:solidFill>
              </a:rPr>
              <a:t>glucanase</a:t>
            </a:r>
            <a:r>
              <a:rPr lang="en-US" sz="2000" dirty="0" smtClean="0">
                <a:solidFill>
                  <a:schemeClr val="accent5">
                    <a:lumMod val="75000"/>
                  </a:schemeClr>
                </a:solidFill>
              </a:rPr>
              <a:t> inhibitors)</a:t>
            </a:r>
          </a:p>
          <a:p>
            <a:pPr lvl="1">
              <a:spcBef>
                <a:spcPts val="72"/>
              </a:spcBef>
              <a:spcAft>
                <a:spcPts val="1200"/>
              </a:spcAft>
            </a:pPr>
            <a:r>
              <a:rPr lang="en-US" sz="2000" dirty="0" smtClean="0">
                <a:solidFill>
                  <a:schemeClr val="accent1">
                    <a:lumMod val="75000"/>
                  </a:schemeClr>
                </a:solidFill>
              </a:rPr>
              <a:t>Cleaves protein target (</a:t>
            </a:r>
            <a:r>
              <a:rPr lang="en-US" sz="2000" i="1" dirty="0" smtClean="0">
                <a:solidFill>
                  <a:schemeClr val="accent1">
                    <a:lumMod val="75000"/>
                  </a:schemeClr>
                </a:solidFill>
              </a:rPr>
              <a:t>Pseudomonas syringae </a:t>
            </a:r>
            <a:r>
              <a:rPr lang="en-US" sz="2000" dirty="0" smtClean="0">
                <a:solidFill>
                  <a:schemeClr val="accent1">
                    <a:lumMod val="75000"/>
                  </a:schemeClr>
                </a:solidFill>
              </a:rPr>
              <a:t>AvrRpt2)</a:t>
            </a:r>
          </a:p>
          <a:p>
            <a:pPr lvl="1">
              <a:spcBef>
                <a:spcPts val="72"/>
              </a:spcBef>
              <a:spcAft>
                <a:spcPts val="1200"/>
              </a:spcAft>
            </a:pPr>
            <a:r>
              <a:rPr lang="en-US" sz="2000" dirty="0" smtClean="0">
                <a:solidFill>
                  <a:schemeClr val="accent1">
                    <a:lumMod val="50000"/>
                  </a:schemeClr>
                </a:solidFill>
              </a:rPr>
              <a:t>(De-)phosphorylates protein target (</a:t>
            </a:r>
            <a:r>
              <a:rPr lang="en-US" sz="2000" i="1" dirty="0" smtClean="0">
                <a:solidFill>
                  <a:schemeClr val="accent1">
                    <a:lumMod val="50000"/>
                  </a:schemeClr>
                </a:solidFill>
              </a:rPr>
              <a:t>Pseudomonas syringae</a:t>
            </a:r>
            <a:r>
              <a:rPr lang="en-US" sz="2000" dirty="0" smtClean="0">
                <a:solidFill>
                  <a:schemeClr val="accent1">
                    <a:lumMod val="50000"/>
                  </a:schemeClr>
                </a:solidFill>
              </a:rPr>
              <a:t> AvrRPM1, </a:t>
            </a:r>
            <a:r>
              <a:rPr lang="en-US" sz="2000" dirty="0" err="1" smtClean="0">
                <a:solidFill>
                  <a:schemeClr val="accent1">
                    <a:lumMod val="50000"/>
                  </a:schemeClr>
                </a:solidFill>
              </a:rPr>
              <a:t>AvrB</a:t>
            </a:r>
            <a:r>
              <a:rPr lang="en-US" sz="2000" dirty="0" smtClean="0">
                <a:solidFill>
                  <a:schemeClr val="accent1">
                    <a:lumMod val="50000"/>
                  </a:schemeClr>
                </a:solidFill>
              </a:rPr>
              <a:t>)</a:t>
            </a:r>
          </a:p>
          <a:p>
            <a:pPr lvl="1">
              <a:spcBef>
                <a:spcPts val="72"/>
              </a:spcBef>
              <a:spcAft>
                <a:spcPts val="1200"/>
              </a:spcAft>
            </a:pPr>
            <a:r>
              <a:rPr lang="en-US" sz="2000" dirty="0" smtClean="0">
                <a:solidFill>
                  <a:schemeClr val="accent5">
                    <a:lumMod val="50000"/>
                  </a:schemeClr>
                </a:solidFill>
              </a:rPr>
              <a:t>Additional component in/retargeting host system, e.g. E3 ligase activity (</a:t>
            </a:r>
            <a:r>
              <a:rPr lang="en-US" sz="2000" i="1" dirty="0" smtClean="0">
                <a:solidFill>
                  <a:schemeClr val="accent5">
                    <a:lumMod val="50000"/>
                  </a:schemeClr>
                </a:solidFill>
              </a:rPr>
              <a:t>P. syringae </a:t>
            </a:r>
            <a:r>
              <a:rPr lang="en-US" sz="2000" dirty="0" err="1" smtClean="0">
                <a:solidFill>
                  <a:schemeClr val="accent5">
                    <a:lumMod val="50000"/>
                  </a:schemeClr>
                </a:solidFill>
              </a:rPr>
              <a:t>AvrPtoB</a:t>
            </a:r>
            <a:r>
              <a:rPr lang="en-US" sz="2000" dirty="0" smtClean="0">
                <a:solidFill>
                  <a:schemeClr val="accent5">
                    <a:lumMod val="50000"/>
                  </a:schemeClr>
                </a:solidFill>
              </a:rPr>
              <a:t>; </a:t>
            </a:r>
            <a:r>
              <a:rPr lang="en-US" sz="2000" i="1" dirty="0" smtClean="0">
                <a:solidFill>
                  <a:schemeClr val="accent5">
                    <a:lumMod val="50000"/>
                  </a:schemeClr>
                </a:solidFill>
              </a:rPr>
              <a:t>P. infestans </a:t>
            </a:r>
            <a:r>
              <a:rPr lang="en-US" sz="2000" dirty="0" smtClean="0">
                <a:solidFill>
                  <a:schemeClr val="accent5">
                    <a:lumMod val="50000"/>
                  </a:schemeClr>
                </a:solidFill>
              </a:rPr>
              <a:t>Avr3a)</a:t>
            </a:r>
          </a:p>
          <a:p>
            <a:pPr lvl="1">
              <a:spcBef>
                <a:spcPts val="72"/>
              </a:spcBef>
              <a:spcAft>
                <a:spcPts val="1200"/>
              </a:spcAft>
            </a:pPr>
            <a:r>
              <a:rPr lang="en-US" sz="2000" dirty="0" smtClean="0">
                <a:solidFill>
                  <a:schemeClr val="accent4">
                    <a:lumMod val="50000"/>
                  </a:schemeClr>
                </a:solidFill>
              </a:rPr>
              <a:t>Regulatory control (</a:t>
            </a:r>
            <a:r>
              <a:rPr lang="en-US" sz="2000" i="1" dirty="0" err="1" smtClean="0">
                <a:solidFill>
                  <a:schemeClr val="accent4">
                    <a:lumMod val="50000"/>
                  </a:schemeClr>
                </a:solidFill>
              </a:rPr>
              <a:t>Xanthomonas</a:t>
            </a:r>
            <a:r>
              <a:rPr lang="en-US" sz="2000" i="1" dirty="0" smtClean="0">
                <a:solidFill>
                  <a:schemeClr val="accent4">
                    <a:lumMod val="50000"/>
                  </a:schemeClr>
                </a:solidFill>
              </a:rPr>
              <a:t> </a:t>
            </a:r>
            <a:r>
              <a:rPr lang="en-US" sz="2000" i="1" dirty="0" err="1" smtClean="0">
                <a:solidFill>
                  <a:schemeClr val="accent4">
                    <a:lumMod val="50000"/>
                  </a:schemeClr>
                </a:solidFill>
              </a:rPr>
              <a:t>campestris</a:t>
            </a:r>
            <a:r>
              <a:rPr lang="en-US" sz="2000" i="1" dirty="0" smtClean="0">
                <a:solidFill>
                  <a:schemeClr val="accent4">
                    <a:lumMod val="50000"/>
                  </a:schemeClr>
                </a:solidFill>
              </a:rPr>
              <a:t> </a:t>
            </a:r>
            <a:r>
              <a:rPr lang="en-US" sz="2000" dirty="0" smtClean="0">
                <a:solidFill>
                  <a:schemeClr val="accent4">
                    <a:lumMod val="50000"/>
                  </a:schemeClr>
                </a:solidFill>
              </a:rPr>
              <a:t>AvrBs3, TAL effectors)</a:t>
            </a:r>
          </a:p>
        </p:txBody>
      </p:sp>
    </p:spTree>
    <p:extLst>
      <p:ext uri="{BB962C8B-B14F-4D97-AF65-F5344CB8AC3E}">
        <p14:creationId xmlns:p14="http://schemas.microsoft.com/office/powerpoint/2010/main" val="406390293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104205" y="1387089"/>
            <a:ext cx="8929077" cy="5622578"/>
          </a:xfrm>
          <a:prstGeom prst="rect">
            <a:avLst/>
          </a:prstGeom>
        </p:spPr>
        <p:txBody>
          <a:bodyPr>
            <a:normAutofit/>
          </a:bodyPr>
          <a:lstStyle/>
          <a:p>
            <a:pPr>
              <a:spcBef>
                <a:spcPts val="0"/>
              </a:spcBef>
              <a:spcAft>
                <a:spcPts val="600"/>
              </a:spcAft>
            </a:pPr>
            <a:r>
              <a:rPr lang="en-US" sz="2400" dirty="0" smtClean="0"/>
              <a:t>No unifying biochemical mechanism; may act inside or </a:t>
            </a:r>
            <a:br>
              <a:rPr lang="en-US" sz="2400" dirty="0" smtClean="0"/>
            </a:br>
            <a:r>
              <a:rPr lang="en-US" sz="2400" dirty="0" err="1" smtClean="0"/>
              <a:t>outwith</a:t>
            </a:r>
            <a:r>
              <a:rPr lang="en-US" sz="2400" dirty="0" smtClean="0"/>
              <a:t> host cell, many functions and final locations</a:t>
            </a:r>
          </a:p>
          <a:p>
            <a:pPr>
              <a:spcBef>
                <a:spcPts val="0"/>
              </a:spcBef>
              <a:spcAft>
                <a:spcPts val="600"/>
              </a:spcAft>
            </a:pPr>
            <a:r>
              <a:rPr lang="en-US" sz="2400" dirty="0" smtClean="0">
                <a:solidFill>
                  <a:schemeClr val="accent1">
                    <a:lumMod val="75000"/>
                  </a:schemeClr>
                </a:solidFill>
              </a:rPr>
              <a:t>No formal, agreed definition (direct/indirect action; structural damage – PCWDEs, etc.)</a:t>
            </a:r>
          </a:p>
          <a:p>
            <a:pPr>
              <a:spcBef>
                <a:spcPts val="0"/>
              </a:spcBef>
              <a:spcAft>
                <a:spcPts val="600"/>
              </a:spcAft>
            </a:pPr>
            <a:r>
              <a:rPr lang="en-US" sz="2400" b="1" u="sng" dirty="0" smtClean="0">
                <a:solidFill>
                  <a:srgbClr val="FF0000"/>
                </a:solidFill>
              </a:rPr>
              <a:t>No single </a:t>
            </a:r>
            <a:r>
              <a:rPr lang="en-US" sz="2400" b="1" u="sng" dirty="0" smtClean="0">
                <a:solidFill>
                  <a:srgbClr val="FF0000"/>
                </a:solidFill>
              </a:rPr>
              <a:t>test</a:t>
            </a:r>
            <a:r>
              <a:rPr lang="en-US" sz="2400" dirty="0" smtClean="0">
                <a:solidFill>
                  <a:srgbClr val="FF0000"/>
                </a:solidFill>
              </a:rPr>
              <a:t> </a:t>
            </a:r>
            <a:r>
              <a:rPr lang="en-US" sz="2400" dirty="0" smtClean="0">
                <a:solidFill>
                  <a:srgbClr val="FF0000"/>
                </a:solidFill>
              </a:rPr>
              <a:t>for </a:t>
            </a:r>
            <a:r>
              <a:rPr lang="en-US" sz="2400" dirty="0" smtClean="0">
                <a:solidFill>
                  <a:srgbClr val="FF0000"/>
                </a:solidFill>
              </a:rPr>
              <a:t>‘candidate </a:t>
            </a:r>
            <a:r>
              <a:rPr lang="en-US" sz="2400" dirty="0" smtClean="0">
                <a:solidFill>
                  <a:srgbClr val="FF0000"/>
                </a:solidFill>
              </a:rPr>
              <a:t>effectors’</a:t>
            </a:r>
          </a:p>
          <a:p>
            <a:pPr lvl="1">
              <a:spcBef>
                <a:spcPts val="0"/>
              </a:spcBef>
              <a:spcAft>
                <a:spcPts val="600"/>
              </a:spcAft>
            </a:pPr>
            <a:r>
              <a:rPr lang="en-US" sz="2000" dirty="0" smtClean="0">
                <a:solidFill>
                  <a:schemeClr val="accent3">
                    <a:lumMod val="75000"/>
                  </a:schemeClr>
                </a:solidFill>
              </a:rPr>
              <a:t>Tests are for protein family membership and/or evidence of </a:t>
            </a:r>
            <a:br>
              <a:rPr lang="en-US" sz="2000" dirty="0" smtClean="0">
                <a:solidFill>
                  <a:schemeClr val="accent3">
                    <a:lumMod val="75000"/>
                  </a:schemeClr>
                </a:solidFill>
              </a:rPr>
            </a:br>
            <a:r>
              <a:rPr lang="en-US" sz="2000" dirty="0" smtClean="0">
                <a:solidFill>
                  <a:schemeClr val="accent3">
                    <a:lumMod val="75000"/>
                  </a:schemeClr>
                </a:solidFill>
              </a:rPr>
              <a:t>‘effector-like </a:t>
            </a:r>
            <a:r>
              <a:rPr lang="en-US" sz="2000" dirty="0" err="1" smtClean="0">
                <a:solidFill>
                  <a:schemeClr val="accent3">
                    <a:lumMod val="75000"/>
                  </a:schemeClr>
                </a:solidFill>
              </a:rPr>
              <a:t>behaviour</a:t>
            </a:r>
            <a:r>
              <a:rPr lang="en-US" sz="2000" dirty="0" smtClean="0">
                <a:solidFill>
                  <a:schemeClr val="accent3">
                    <a:lumMod val="75000"/>
                  </a:schemeClr>
                </a:solidFill>
              </a:rPr>
              <a:t>’</a:t>
            </a:r>
          </a:p>
          <a:p>
            <a:pPr lvl="1">
              <a:spcBef>
                <a:spcPts val="0"/>
              </a:spcBef>
              <a:spcAft>
                <a:spcPts val="600"/>
              </a:spcAft>
            </a:pPr>
            <a:r>
              <a:rPr lang="en-US" sz="2000" dirty="0" smtClean="0">
                <a:solidFill>
                  <a:schemeClr val="accent4">
                    <a:lumMod val="75000"/>
                  </a:schemeClr>
                </a:solidFill>
              </a:rPr>
              <a:t>A general sequence classification problem (functional annotation)</a:t>
            </a:r>
          </a:p>
          <a:p>
            <a:pPr lvl="1">
              <a:spcBef>
                <a:spcPts val="0"/>
              </a:spcBef>
              <a:spcAft>
                <a:spcPts val="600"/>
              </a:spcAft>
            </a:pPr>
            <a:r>
              <a:rPr lang="en-US" sz="2000" dirty="0" smtClean="0">
                <a:solidFill>
                  <a:schemeClr val="accent5">
                    <a:lumMod val="75000"/>
                  </a:schemeClr>
                </a:solidFill>
              </a:rPr>
              <a:t>Many possible bioinformatic/computational approaches</a:t>
            </a:r>
          </a:p>
          <a:p>
            <a:pPr lvl="1">
              <a:spcBef>
                <a:spcPts val="0"/>
              </a:spcBef>
              <a:spcAft>
                <a:spcPts val="600"/>
              </a:spcAft>
            </a:pPr>
            <a:r>
              <a:rPr lang="en-US" sz="2000" dirty="0" smtClean="0">
                <a:solidFill>
                  <a:srgbClr val="FF0000"/>
                </a:solidFill>
              </a:rPr>
              <a:t>No big red button</a:t>
            </a:r>
            <a:endParaRPr lang="en-US" sz="2000" dirty="0">
              <a:solidFill>
                <a:srgbClr val="FF0000"/>
              </a:solidFill>
            </a:endParaRPr>
          </a:p>
        </p:txBody>
      </p:sp>
      <p:pic>
        <p:nvPicPr>
          <p:cNvPr id="4" name="Picture 3" descr="bioinformatics-solu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927" y="4926733"/>
            <a:ext cx="2059683" cy="1805655"/>
          </a:xfrm>
          <a:prstGeom prst="rect">
            <a:avLst/>
          </a:prstGeom>
        </p:spPr>
      </p:pic>
      <p:pic>
        <p:nvPicPr>
          <p:cNvPr id="5" name="Picture 4" descr="the-official-Bullshit-Button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610" y="4926733"/>
            <a:ext cx="1931267" cy="1931267"/>
          </a:xfrm>
          <a:prstGeom prst="rect">
            <a:avLst/>
          </a:prstGeom>
        </p:spPr>
      </p:pic>
    </p:spTree>
    <p:extLst>
      <p:ext uri="{BB962C8B-B14F-4D97-AF65-F5344CB8AC3E}">
        <p14:creationId xmlns:p14="http://schemas.microsoft.com/office/powerpoint/2010/main" val="276173464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4" name="Content Placeholder 2"/>
          <p:cNvSpPr>
            <a:spLocks noGrp="1"/>
          </p:cNvSpPr>
          <p:nvPr>
            <p:ph idx="4294967295"/>
          </p:nvPr>
        </p:nvSpPr>
        <p:spPr>
          <a:xfrm>
            <a:off x="797442" y="1149829"/>
            <a:ext cx="7070651" cy="1614343"/>
          </a:xfrm>
          <a:prstGeom prst="rect">
            <a:avLst/>
          </a:prstGeom>
        </p:spPr>
        <p:txBody>
          <a:body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pic>
        <p:nvPicPr>
          <p:cNvPr id="5" name="Picture 4" descr="modular_t3ss_greenberg_2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9" y="2654961"/>
            <a:ext cx="2642125" cy="3544796"/>
          </a:xfrm>
          <a:prstGeom prst="rect">
            <a:avLst/>
          </a:prstGeom>
        </p:spPr>
      </p:pic>
      <p:pic>
        <p:nvPicPr>
          <p:cNvPr id="6" name="Picture 5" descr="modular_ttss_collmer_2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429" y="2654961"/>
            <a:ext cx="5362331" cy="3554206"/>
          </a:xfrm>
          <a:prstGeom prst="rect">
            <a:avLst/>
          </a:prstGeom>
        </p:spPr>
      </p:pic>
      <p:sp>
        <p:nvSpPr>
          <p:cNvPr id="7" name="TextBox 6"/>
          <p:cNvSpPr txBox="1"/>
          <p:nvPr/>
        </p:nvSpPr>
        <p:spPr>
          <a:xfrm>
            <a:off x="0" y="6278952"/>
            <a:ext cx="8842375" cy="584776"/>
          </a:xfrm>
          <a:prstGeom prst="rect">
            <a:avLst/>
          </a:prstGeom>
          <a:noFill/>
        </p:spPr>
        <p:txBody>
          <a:bodyPr wrap="square" rtlCol="0">
            <a:spAutoFit/>
          </a:bodyPr>
          <a:lstStyle/>
          <a:p>
            <a:r>
              <a:rPr lang="en-US" sz="1600" dirty="0" smtClean="0">
                <a:solidFill>
                  <a:schemeClr val="accent3">
                    <a:lumMod val="50000"/>
                  </a:schemeClr>
                </a:solidFill>
              </a:rPr>
              <a:t>Greenberg </a:t>
            </a:r>
            <a:r>
              <a:rPr lang="en-US" sz="1600" dirty="0">
                <a:solidFill>
                  <a:schemeClr val="accent3">
                    <a:lumMod val="50000"/>
                  </a:schemeClr>
                </a:solidFill>
              </a:rPr>
              <a:t>&amp;</a:t>
            </a:r>
            <a:r>
              <a:rPr lang="en-US" sz="1600" dirty="0" smtClean="0">
                <a:solidFill>
                  <a:schemeClr val="accent3">
                    <a:lumMod val="50000"/>
                  </a:schemeClr>
                </a:solidFill>
              </a:rPr>
              <a:t> </a:t>
            </a:r>
            <a:r>
              <a:rPr lang="en-US" sz="1600" dirty="0" err="1">
                <a:solidFill>
                  <a:schemeClr val="accent3">
                    <a:lumMod val="50000"/>
                  </a:schemeClr>
                </a:solidFill>
              </a:rPr>
              <a:t>Vinatzer</a:t>
            </a:r>
            <a:r>
              <a:rPr lang="en-US" sz="1600" dirty="0">
                <a:solidFill>
                  <a:schemeClr val="accent3">
                    <a:lumMod val="50000"/>
                  </a:schemeClr>
                </a:solidFill>
              </a:rPr>
              <a:t> </a:t>
            </a:r>
            <a:r>
              <a:rPr lang="en-US" sz="1600" dirty="0" smtClean="0">
                <a:solidFill>
                  <a:schemeClr val="accent3">
                    <a:lumMod val="50000"/>
                  </a:schemeClr>
                </a:solidFill>
              </a:rPr>
              <a:t>(</a:t>
            </a:r>
            <a:r>
              <a:rPr lang="en-US" sz="1600" dirty="0">
                <a:solidFill>
                  <a:schemeClr val="accent3">
                    <a:lumMod val="50000"/>
                  </a:schemeClr>
                </a:solidFill>
              </a:rPr>
              <a:t>2003) </a:t>
            </a:r>
            <a:r>
              <a:rPr lang="en-US" sz="1600" i="1" dirty="0" err="1" smtClean="0">
                <a:solidFill>
                  <a:schemeClr val="accent3">
                    <a:lumMod val="50000"/>
                  </a:schemeClr>
                </a:solidFill>
              </a:rPr>
              <a:t>Curr</a:t>
            </a:r>
            <a:r>
              <a:rPr lang="en-US" sz="1600" i="1" dirty="0" smtClean="0">
                <a:solidFill>
                  <a:schemeClr val="accent3">
                    <a:lumMod val="50000"/>
                  </a:schemeClr>
                </a:solidFill>
              </a:rPr>
              <a:t> </a:t>
            </a:r>
            <a:r>
              <a:rPr lang="en-US" sz="1600" i="1" dirty="0" err="1">
                <a:solidFill>
                  <a:schemeClr val="accent3">
                    <a:lumMod val="50000"/>
                  </a:schemeClr>
                </a:solidFill>
              </a:rPr>
              <a:t>Opin</a:t>
            </a:r>
            <a:r>
              <a:rPr lang="en-US" sz="1600" i="1" dirty="0">
                <a:solidFill>
                  <a:schemeClr val="accent3">
                    <a:lumMod val="50000"/>
                  </a:schemeClr>
                </a:solidFill>
              </a:rPr>
              <a:t> </a:t>
            </a:r>
            <a:r>
              <a:rPr lang="en-US" sz="1600" i="1" dirty="0" err="1" smtClean="0">
                <a:solidFill>
                  <a:schemeClr val="accent3">
                    <a:lumMod val="50000"/>
                  </a:schemeClr>
                </a:solidFill>
              </a:rPr>
              <a:t>Microbiol</a:t>
            </a:r>
            <a:r>
              <a:rPr lang="en-US" sz="1600" dirty="0">
                <a:solidFill>
                  <a:schemeClr val="accent3">
                    <a:lumMod val="50000"/>
                  </a:schemeClr>
                </a:solidFill>
              </a:rPr>
              <a:t> </a:t>
            </a:r>
            <a:r>
              <a:rPr lang="en-US" sz="1600" dirty="0" smtClean="0">
                <a:solidFill>
                  <a:schemeClr val="accent3">
                    <a:lumMod val="50000"/>
                  </a:schemeClr>
                </a:solidFill>
                <a:hlinkClick r:id="rId4"/>
              </a:rPr>
              <a:t>doi:10.1016/S1369-5274(02)00004-8</a:t>
            </a:r>
            <a:endParaRPr lang="en-US" sz="1600" i="1" dirty="0" smtClean="0">
              <a:solidFill>
                <a:schemeClr val="accent3">
                  <a:lumMod val="50000"/>
                </a:schemeClr>
              </a:solidFill>
            </a:endParaRPr>
          </a:p>
          <a:p>
            <a:r>
              <a:rPr lang="en-US" sz="1600" dirty="0" err="1" smtClean="0">
                <a:solidFill>
                  <a:schemeClr val="accent3">
                    <a:lumMod val="50000"/>
                  </a:schemeClr>
                </a:solidFill>
              </a:rPr>
              <a:t>Collmer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2002) </a:t>
            </a:r>
            <a:r>
              <a:rPr lang="en-US" sz="1600" i="1" dirty="0" smtClean="0">
                <a:solidFill>
                  <a:schemeClr val="accent3">
                    <a:lumMod val="50000"/>
                  </a:schemeClr>
                </a:solidFill>
              </a:rPr>
              <a:t>Trends </a:t>
            </a:r>
            <a:r>
              <a:rPr lang="en-US" sz="1600" i="1" dirty="0">
                <a:solidFill>
                  <a:schemeClr val="accent3">
                    <a:lumMod val="50000"/>
                  </a:schemeClr>
                </a:solidFill>
              </a:rPr>
              <a:t>in </a:t>
            </a:r>
            <a:r>
              <a:rPr lang="en-US" sz="1600" i="1" dirty="0" smtClean="0">
                <a:solidFill>
                  <a:schemeClr val="accent3">
                    <a:lumMod val="50000"/>
                  </a:schemeClr>
                </a:solidFill>
              </a:rPr>
              <a:t>Microbiology </a:t>
            </a:r>
            <a:r>
              <a:rPr lang="en-US" sz="1600" dirty="0" smtClean="0">
                <a:solidFill>
                  <a:schemeClr val="accent3">
                    <a:lumMod val="50000"/>
                  </a:schemeClr>
                </a:solidFill>
                <a:hlinkClick r:id="rId5"/>
              </a:rPr>
              <a:t>doi:10.1016/S0966-842X(02)02451-4</a:t>
            </a:r>
            <a:endParaRPr lang="en-US" sz="1600" b="1" i="1"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201234037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7" name="TextBox 6"/>
          <p:cNvSpPr txBox="1"/>
          <p:nvPr/>
        </p:nvSpPr>
        <p:spPr>
          <a:xfrm>
            <a:off x="26295" y="6267497"/>
            <a:ext cx="8842375" cy="584776"/>
          </a:xfrm>
          <a:prstGeom prst="rect">
            <a:avLst/>
          </a:prstGeom>
          <a:noFill/>
        </p:spPr>
        <p:txBody>
          <a:bodyPr wrap="square" rtlCol="0">
            <a:spAutoFit/>
          </a:bodyPr>
          <a:lstStyle/>
          <a:p>
            <a:r>
              <a:rPr lang="en-US" sz="1600" dirty="0" smtClean="0">
                <a:solidFill>
                  <a:schemeClr val="accent3">
                    <a:lumMod val="50000"/>
                  </a:schemeClr>
                </a:solidFill>
              </a:rPr>
              <a:t>Dong </a:t>
            </a:r>
            <a:r>
              <a:rPr lang="en-US" sz="1600" i="1" dirty="0" smtClean="0">
                <a:solidFill>
                  <a:schemeClr val="accent3">
                    <a:lumMod val="50000"/>
                  </a:schemeClr>
                </a:solidFill>
              </a:rPr>
              <a:t>et </a:t>
            </a:r>
            <a:r>
              <a:rPr lang="en-US" sz="1600" i="1" dirty="0">
                <a:solidFill>
                  <a:schemeClr val="accent3">
                    <a:lumMod val="50000"/>
                  </a:schemeClr>
                </a:solidFill>
              </a:rPr>
              <a:t>al. </a:t>
            </a:r>
            <a:r>
              <a:rPr lang="en-US" sz="1600" dirty="0">
                <a:solidFill>
                  <a:schemeClr val="accent3">
                    <a:lumMod val="50000"/>
                  </a:schemeClr>
                </a:solidFill>
              </a:rPr>
              <a:t>(2011</a:t>
            </a:r>
            <a:r>
              <a:rPr lang="en-US" sz="1600" dirty="0" smtClean="0">
                <a:solidFill>
                  <a:schemeClr val="accent3">
                    <a:lumMod val="50000"/>
                  </a:schemeClr>
                </a:solidFill>
              </a:rPr>
              <a:t>) </a:t>
            </a:r>
            <a:r>
              <a:rPr lang="en-US" sz="1600" i="1" dirty="0" err="1" smtClean="0">
                <a:solidFill>
                  <a:schemeClr val="accent3">
                    <a:lumMod val="50000"/>
                  </a:schemeClr>
                </a:solidFill>
              </a:rPr>
              <a:t>PLoS</a:t>
            </a:r>
            <a:r>
              <a:rPr lang="en-US" sz="1600" i="1" dirty="0" smtClean="0">
                <a:solidFill>
                  <a:schemeClr val="accent3">
                    <a:lumMod val="50000"/>
                  </a:schemeClr>
                </a:solidFill>
              </a:rPr>
              <a:t> One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:10.1371/journal.pone.</a:t>
            </a:r>
            <a:r>
              <a:rPr lang="en-US" sz="1600" dirty="0" smtClean="0">
                <a:solidFill>
                  <a:schemeClr val="accent3">
                    <a:lumMod val="50000"/>
                  </a:schemeClr>
                </a:solidFill>
                <a:hlinkClick r:id="rId2"/>
              </a:rPr>
              <a:t>0020172</a:t>
            </a:r>
            <a:r>
              <a:rPr lang="en-US" sz="1600" dirty="0">
                <a:solidFill>
                  <a:schemeClr val="accent3">
                    <a:lumMod val="50000"/>
                  </a:schemeClr>
                </a:solidFill>
              </a:rPr>
              <a:t>.</a:t>
            </a:r>
            <a:r>
              <a:rPr lang="en-US" sz="1600" dirty="0" smtClean="0">
                <a:solidFill>
                  <a:schemeClr val="accent3">
                    <a:lumMod val="50000"/>
                  </a:schemeClr>
                </a:solidFill>
              </a:rPr>
              <a:t/>
            </a:r>
            <a:br>
              <a:rPr lang="en-US" sz="1600" dirty="0" smtClean="0">
                <a:solidFill>
                  <a:schemeClr val="accent3">
                    <a:lumMod val="50000"/>
                  </a:schemeClr>
                </a:solidFill>
              </a:rPr>
            </a:br>
            <a:r>
              <a:rPr lang="en-US" sz="1600" dirty="0" err="1" smtClean="0">
                <a:solidFill>
                  <a:schemeClr val="accent3">
                    <a:lumMod val="50000"/>
                  </a:schemeClr>
                </a:solidFill>
              </a:rPr>
              <a:t>Bouwmeester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a:t>
            </a:r>
            <a:r>
              <a:rPr lang="en-US" sz="1600" dirty="0" smtClean="0">
                <a:solidFill>
                  <a:schemeClr val="accent3">
                    <a:lumMod val="50000"/>
                  </a:schemeClr>
                </a:solidFill>
              </a:rPr>
              <a:t>2011) </a:t>
            </a:r>
            <a:r>
              <a:rPr lang="en-US" sz="1600" i="1" dirty="0" smtClean="0">
                <a:solidFill>
                  <a:schemeClr val="accent3">
                    <a:lumMod val="50000"/>
                  </a:schemeClr>
                </a:solidFill>
              </a:rPr>
              <a:t>Front. Plant-Microbe Int. </a:t>
            </a:r>
            <a:r>
              <a:rPr lang="en-US" sz="1600" dirty="0" smtClean="0">
                <a:solidFill>
                  <a:schemeClr val="accent3">
                    <a:lumMod val="50000"/>
                  </a:schemeClr>
                </a:solidFill>
                <a:hlinkClick r:id="rId3"/>
              </a:rPr>
              <a:t>doi:10.3389/fpls.2011.00075</a:t>
            </a:r>
            <a:endParaRPr lang="en-US" sz="1600" i="1" dirty="0" smtClean="0">
              <a:solidFill>
                <a:schemeClr val="accent3">
                  <a:lumMod val="50000"/>
                </a:schemeClr>
              </a:solidFill>
              <a:latin typeface="Calibri"/>
              <a:cs typeface="Calibri"/>
            </a:endParaRPr>
          </a:p>
        </p:txBody>
      </p:sp>
      <p:pic>
        <p:nvPicPr>
          <p:cNvPr id="3" name="Picture 2" descr="modular_rxlr_dong_et_al_20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25" y="2667000"/>
            <a:ext cx="5961385" cy="1966642"/>
          </a:xfrm>
          <a:prstGeom prst="rect">
            <a:avLst/>
          </a:prstGeom>
        </p:spPr>
      </p:pic>
      <p:pic>
        <p:nvPicPr>
          <p:cNvPr id="8" name="Picture 7" descr="fpls-02-00075-g002.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4279" y="4079874"/>
            <a:ext cx="4532846" cy="1764323"/>
          </a:xfrm>
          <a:prstGeom prst="rect">
            <a:avLst/>
          </a:prstGeom>
        </p:spPr>
      </p:pic>
      <p:sp>
        <p:nvSpPr>
          <p:cNvPr id="9" name="Content Placeholder 2"/>
          <p:cNvSpPr txBox="1">
            <a:spLocks/>
          </p:cNvSpPr>
          <p:nvPr/>
        </p:nvSpPr>
        <p:spPr>
          <a:xfrm>
            <a:off x="797442" y="1149829"/>
            <a:ext cx="7070651" cy="16143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spTree>
    <p:extLst>
      <p:ext uri="{BB962C8B-B14F-4D97-AF65-F5344CB8AC3E}">
        <p14:creationId xmlns:p14="http://schemas.microsoft.com/office/powerpoint/2010/main" val="407648771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pic>
        <p:nvPicPr>
          <p:cNvPr id="4" name="Picture 3" descr="modular_tal_scholze_et_al_2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178" y="3381812"/>
            <a:ext cx="6104681" cy="3024337"/>
          </a:xfrm>
          <a:prstGeom prst="rect">
            <a:avLst/>
          </a:prstGeom>
        </p:spPr>
      </p:pic>
      <p:sp>
        <p:nvSpPr>
          <p:cNvPr id="5" name="TextBox 4"/>
          <p:cNvSpPr txBox="1"/>
          <p:nvPr/>
        </p:nvSpPr>
        <p:spPr>
          <a:xfrm>
            <a:off x="1" y="6519446"/>
            <a:ext cx="9017000" cy="338554"/>
          </a:xfrm>
          <a:prstGeom prst="rect">
            <a:avLst/>
          </a:prstGeom>
          <a:noFill/>
        </p:spPr>
        <p:txBody>
          <a:bodyPr wrap="square" rtlCol="0">
            <a:spAutoFit/>
          </a:bodyPr>
          <a:lstStyle/>
          <a:p>
            <a:r>
              <a:rPr lang="en-US" sz="1600" dirty="0" err="1" smtClean="0">
                <a:solidFill>
                  <a:schemeClr val="accent3">
                    <a:lumMod val="50000"/>
                  </a:schemeClr>
                </a:solidFill>
              </a:rPr>
              <a:t>Boch</a:t>
            </a:r>
            <a:r>
              <a:rPr lang="en-US" sz="1600" dirty="0" smtClean="0">
                <a:solidFill>
                  <a:schemeClr val="accent3">
                    <a:lumMod val="50000"/>
                  </a:schemeClr>
                </a:solidFill>
              </a:rPr>
              <a:t> </a:t>
            </a:r>
            <a:r>
              <a:rPr lang="en-US" sz="1600" i="1" dirty="0" smtClean="0">
                <a:solidFill>
                  <a:schemeClr val="accent3">
                    <a:lumMod val="50000"/>
                  </a:schemeClr>
                </a:solidFill>
              </a:rPr>
              <a:t>et </a:t>
            </a:r>
            <a:r>
              <a:rPr lang="en-US" sz="1600" i="1" dirty="0">
                <a:solidFill>
                  <a:schemeClr val="accent3">
                    <a:lumMod val="50000"/>
                  </a:schemeClr>
                </a:solidFill>
              </a:rPr>
              <a:t>al.</a:t>
            </a:r>
            <a:r>
              <a:rPr lang="en-US" sz="1600" dirty="0">
                <a:solidFill>
                  <a:schemeClr val="accent3">
                    <a:lumMod val="50000"/>
                  </a:schemeClr>
                </a:solidFill>
              </a:rPr>
              <a:t> (2009) </a:t>
            </a:r>
            <a:r>
              <a:rPr lang="en-US" sz="1600" i="1" dirty="0" smtClean="0">
                <a:solidFill>
                  <a:schemeClr val="accent3">
                    <a:lumMod val="50000"/>
                  </a:schemeClr>
                </a:solidFill>
              </a:rPr>
              <a:t>Science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:10.1126/science.1178811</a:t>
            </a:r>
            <a:r>
              <a:rPr lang="en-US" sz="1600" dirty="0">
                <a:solidFill>
                  <a:schemeClr val="accent3">
                    <a:lumMod val="50000"/>
                  </a:schemeClr>
                </a:solidFill>
              </a:rPr>
              <a:t>.</a:t>
            </a:r>
            <a:endParaRPr lang="en-US" sz="1600" i="1" dirty="0" smtClean="0">
              <a:solidFill>
                <a:schemeClr val="accent3">
                  <a:lumMod val="50000"/>
                </a:schemeClr>
              </a:solidFill>
              <a:latin typeface="Calibri"/>
              <a:cs typeface="Calibri"/>
            </a:endParaRPr>
          </a:p>
        </p:txBody>
      </p:sp>
      <p:sp>
        <p:nvSpPr>
          <p:cNvPr id="6" name="Content Placeholder 2"/>
          <p:cNvSpPr txBox="1">
            <a:spLocks/>
          </p:cNvSpPr>
          <p:nvPr/>
        </p:nvSpPr>
        <p:spPr>
          <a:xfrm>
            <a:off x="753489" y="1155204"/>
            <a:ext cx="7070651" cy="4335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Sequence </a:t>
            </a:r>
            <a:r>
              <a:rPr lang="en-US" dirty="0">
                <a:solidFill>
                  <a:schemeClr val="accent4">
                    <a:lumMod val="75000"/>
                  </a:schemeClr>
                </a:solidFill>
              </a:rPr>
              <a:t>motifs</a:t>
            </a:r>
          </a:p>
          <a:p>
            <a:pPr lvl="1"/>
            <a:r>
              <a:rPr lang="en-US" dirty="0" err="1">
                <a:solidFill>
                  <a:schemeClr val="accent5">
                    <a:lumMod val="75000"/>
                  </a:schemeClr>
                </a:solidFill>
              </a:rPr>
              <a:t>Localisation</a:t>
            </a:r>
            <a:r>
              <a:rPr lang="en-US" dirty="0">
                <a:solidFill>
                  <a:schemeClr val="accent5">
                    <a:lumMod val="75000"/>
                  </a:schemeClr>
                </a:solidFill>
              </a:rPr>
              <a:t>/translocation domain(s) typically common to effector class (e.g. </a:t>
            </a:r>
            <a:r>
              <a:rPr lang="en-US" dirty="0" err="1">
                <a:solidFill>
                  <a:schemeClr val="accent5">
                    <a:lumMod val="75000"/>
                  </a:schemeClr>
                </a:solidFill>
              </a:rPr>
              <a:t>RxLR</a:t>
            </a:r>
            <a:r>
              <a:rPr lang="en-US" dirty="0">
                <a:solidFill>
                  <a:schemeClr val="accent5">
                    <a:lumMod val="75000"/>
                  </a:schemeClr>
                </a:solidFill>
              </a:rPr>
              <a:t>, T3E, </a:t>
            </a:r>
            <a:r>
              <a:rPr lang="en-US" dirty="0" err="1">
                <a:solidFill>
                  <a:schemeClr val="accent5">
                    <a:lumMod val="75000"/>
                  </a:schemeClr>
                </a:solidFill>
              </a:rPr>
              <a:t>CHxC</a:t>
            </a:r>
            <a:r>
              <a:rPr lang="en-US" dirty="0">
                <a:solidFill>
                  <a:schemeClr val="accent5">
                    <a:lumMod val="75000"/>
                  </a:schemeClr>
                </a:solidFill>
              </a:rPr>
              <a:t>)</a:t>
            </a:r>
          </a:p>
          <a:p>
            <a:pPr lvl="1"/>
            <a:r>
              <a:rPr lang="en-US" dirty="0">
                <a:solidFill>
                  <a:schemeClr val="accent3">
                    <a:lumMod val="75000"/>
                  </a:schemeClr>
                </a:solidFill>
              </a:rPr>
              <a:t>Functional domain(s) may be common to effector class (e.g. TAL), or divergent (e.g. </a:t>
            </a:r>
            <a:r>
              <a:rPr lang="en-US" dirty="0" err="1">
                <a:solidFill>
                  <a:schemeClr val="accent3">
                    <a:lumMod val="75000"/>
                  </a:schemeClr>
                </a:solidFill>
              </a:rPr>
              <a:t>RxLR</a:t>
            </a:r>
            <a:r>
              <a:rPr lang="en-US" dirty="0">
                <a:solidFill>
                  <a:schemeClr val="accent3">
                    <a:lumMod val="75000"/>
                  </a:schemeClr>
                </a:solidFill>
              </a:rPr>
              <a:t>, T3E in general)</a:t>
            </a:r>
          </a:p>
          <a:p>
            <a:endParaRPr lang="en-US" dirty="0"/>
          </a:p>
          <a:p>
            <a:endParaRPr lang="en-US" dirty="0" smtClean="0">
              <a:solidFill>
                <a:schemeClr val="accent3">
                  <a:lumMod val="75000"/>
                </a:schemeClr>
              </a:solidFill>
            </a:endParaRPr>
          </a:p>
        </p:txBody>
      </p:sp>
    </p:spTree>
    <p:extLst>
      <p:ext uri="{BB962C8B-B14F-4D97-AF65-F5344CB8AC3E}">
        <p14:creationId xmlns:p14="http://schemas.microsoft.com/office/powerpoint/2010/main" val="133247091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3" name="Content Placeholder 2"/>
          <p:cNvSpPr>
            <a:spLocks noGrp="1"/>
          </p:cNvSpPr>
          <p:nvPr>
            <p:ph idx="4294967295"/>
          </p:nvPr>
        </p:nvSpPr>
        <p:spPr>
          <a:xfrm>
            <a:off x="228427" y="1289395"/>
            <a:ext cx="7541981" cy="5237304"/>
          </a:xfrm>
          <a:prstGeom prst="rect">
            <a:avLst/>
          </a:prstGeom>
        </p:spPr>
        <p:txBody>
          <a:bodyPr/>
          <a:lstStyle/>
          <a:p>
            <a:r>
              <a:rPr lang="en-US" sz="2800" dirty="0" smtClean="0">
                <a:solidFill>
                  <a:schemeClr val="accent3">
                    <a:lumMod val="75000"/>
                  </a:schemeClr>
                </a:solidFill>
              </a:rPr>
              <a:t>“Arms Races” occur:</a:t>
            </a:r>
          </a:p>
          <a:p>
            <a:pPr lvl="1"/>
            <a:r>
              <a:rPr lang="en-US" sz="2000" dirty="0" smtClean="0">
                <a:solidFill>
                  <a:schemeClr val="accent3">
                    <a:lumMod val="75000"/>
                  </a:schemeClr>
                </a:solidFill>
              </a:rPr>
              <a:t>Host </a:t>
            </a:r>
            <a:r>
              <a:rPr lang="en-US" sz="2000" dirty="0" err="1" smtClean="0">
                <a:solidFill>
                  <a:schemeClr val="accent3">
                    <a:lumMod val="75000"/>
                  </a:schemeClr>
                </a:solidFill>
              </a:rPr>
              <a:t>defences</a:t>
            </a:r>
            <a:r>
              <a:rPr lang="en-US" sz="2000" dirty="0" smtClean="0">
                <a:solidFill>
                  <a:schemeClr val="accent3">
                    <a:lumMod val="75000"/>
                  </a:schemeClr>
                </a:solidFill>
              </a:rPr>
              <a:t> track effector evolution</a:t>
            </a:r>
          </a:p>
          <a:p>
            <a:pPr lvl="1"/>
            <a:r>
              <a:rPr lang="en-US" sz="2000" dirty="0" smtClean="0">
                <a:solidFill>
                  <a:schemeClr val="accent3">
                    <a:lumMod val="75000"/>
                  </a:schemeClr>
                </a:solidFill>
              </a:rPr>
              <a:t>Effectors evade host </a:t>
            </a:r>
            <a:r>
              <a:rPr lang="en-US" sz="2000" dirty="0" err="1" smtClean="0">
                <a:solidFill>
                  <a:schemeClr val="accent3">
                    <a:lumMod val="75000"/>
                  </a:schemeClr>
                </a:solidFill>
              </a:rPr>
              <a:t>defences</a:t>
            </a:r>
            <a:endParaRPr lang="en-US" sz="2000" dirty="0" smtClean="0">
              <a:solidFill>
                <a:schemeClr val="accent3">
                  <a:lumMod val="75000"/>
                </a:schemeClr>
              </a:solidFill>
            </a:endParaRPr>
          </a:p>
          <a:p>
            <a:r>
              <a:rPr lang="en-US" sz="2800" dirty="0" smtClean="0">
                <a:solidFill>
                  <a:schemeClr val="accent1">
                    <a:lumMod val="75000"/>
                  </a:schemeClr>
                </a:solidFill>
              </a:rPr>
              <a:t>Divergence of effectors under </a:t>
            </a:r>
            <a:br>
              <a:rPr lang="en-US" sz="2800" dirty="0" smtClean="0">
                <a:solidFill>
                  <a:schemeClr val="accent1">
                    <a:lumMod val="75000"/>
                  </a:schemeClr>
                </a:solidFill>
              </a:rPr>
            </a:br>
            <a:r>
              <a:rPr lang="en-US" sz="2800" dirty="0" smtClean="0">
                <a:solidFill>
                  <a:schemeClr val="accent1">
                    <a:lumMod val="75000"/>
                  </a:schemeClr>
                </a:solidFill>
              </a:rPr>
              <a:t>selection pressure</a:t>
            </a:r>
          </a:p>
          <a:p>
            <a:pPr lvl="1"/>
            <a:r>
              <a:rPr lang="en-US" sz="2000" dirty="0" smtClean="0">
                <a:solidFill>
                  <a:schemeClr val="accent1">
                    <a:lumMod val="75000"/>
                  </a:schemeClr>
                </a:solidFill>
              </a:rPr>
              <a:t>Diversifying selection; divergence may </a:t>
            </a:r>
            <a:r>
              <a:rPr lang="en-US" sz="2000" dirty="0">
                <a:solidFill>
                  <a:schemeClr val="accent1">
                    <a:lumMod val="75000"/>
                  </a:schemeClr>
                </a:solidFill>
              </a:rPr>
              <a:t/>
            </a:r>
            <a:br>
              <a:rPr lang="en-US" sz="2000" dirty="0">
                <a:solidFill>
                  <a:schemeClr val="accent1">
                    <a:lumMod val="75000"/>
                  </a:schemeClr>
                </a:solidFill>
              </a:rPr>
            </a:br>
            <a:r>
              <a:rPr lang="en-US" sz="2000" dirty="0" smtClean="0">
                <a:solidFill>
                  <a:schemeClr val="accent1">
                    <a:lumMod val="75000"/>
                  </a:schemeClr>
                </a:solidFill>
              </a:rPr>
              <a:t>result from evasion of detection, rather </a:t>
            </a:r>
            <a:br>
              <a:rPr lang="en-US" sz="2000" dirty="0" smtClean="0">
                <a:solidFill>
                  <a:schemeClr val="accent1">
                    <a:lumMod val="75000"/>
                  </a:schemeClr>
                </a:solidFill>
              </a:rPr>
            </a:br>
            <a:r>
              <a:rPr lang="en-US" sz="2000" dirty="0" smtClean="0">
                <a:solidFill>
                  <a:schemeClr val="accent1">
                    <a:lumMod val="75000"/>
                  </a:schemeClr>
                </a:solidFill>
              </a:rPr>
              <a:t>than change of biochemical ‘function’</a:t>
            </a:r>
          </a:p>
          <a:p>
            <a:r>
              <a:rPr lang="en-US" sz="2800" dirty="0" smtClean="0">
                <a:solidFill>
                  <a:schemeClr val="accent4">
                    <a:lumMod val="75000"/>
                  </a:schemeClr>
                </a:solidFill>
              </a:rPr>
              <a:t>Effectors may be found </a:t>
            </a:r>
            <a:br>
              <a:rPr lang="en-US" sz="2800" dirty="0" smtClean="0">
                <a:solidFill>
                  <a:schemeClr val="accent4">
                    <a:lumMod val="75000"/>
                  </a:schemeClr>
                </a:solidFill>
              </a:rPr>
            </a:br>
            <a:r>
              <a:rPr lang="en-US" sz="2800" dirty="0" smtClean="0">
                <a:solidFill>
                  <a:schemeClr val="accent4">
                    <a:lumMod val="75000"/>
                  </a:schemeClr>
                </a:solidFill>
              </a:rPr>
              <a:t>preferentially in characteristic </a:t>
            </a:r>
            <a:br>
              <a:rPr lang="en-US" sz="2800" dirty="0" smtClean="0">
                <a:solidFill>
                  <a:schemeClr val="accent4">
                    <a:lumMod val="75000"/>
                  </a:schemeClr>
                </a:solidFill>
              </a:rPr>
            </a:br>
            <a:r>
              <a:rPr lang="en-US" sz="2800" dirty="0" smtClean="0">
                <a:solidFill>
                  <a:schemeClr val="accent4">
                    <a:lumMod val="75000"/>
                  </a:schemeClr>
                </a:solidFill>
              </a:rPr>
              <a:t>locations </a:t>
            </a:r>
            <a:endParaRPr lang="en-US" sz="2800" dirty="0">
              <a:solidFill>
                <a:schemeClr val="accent4">
                  <a:lumMod val="75000"/>
                </a:schemeClr>
              </a:solidFill>
            </a:endParaRPr>
          </a:p>
          <a:p>
            <a:pPr lvl="1"/>
            <a:r>
              <a:rPr lang="en-US" sz="2000" i="1" dirty="0">
                <a:solidFill>
                  <a:schemeClr val="accent4">
                    <a:lumMod val="75000"/>
                  </a:schemeClr>
                </a:solidFill>
              </a:rPr>
              <a:t>P. </a:t>
            </a:r>
            <a:r>
              <a:rPr lang="en-US" sz="2000" i="1" dirty="0" err="1">
                <a:solidFill>
                  <a:schemeClr val="accent4">
                    <a:lumMod val="75000"/>
                  </a:schemeClr>
                </a:solidFill>
              </a:rPr>
              <a:t>infestans</a:t>
            </a:r>
            <a:r>
              <a:rPr lang="en-US" sz="2000" dirty="0">
                <a:solidFill>
                  <a:schemeClr val="accent4">
                    <a:lumMod val="75000"/>
                  </a:schemeClr>
                </a:solidFill>
              </a:rPr>
              <a:t> </a:t>
            </a:r>
            <a:r>
              <a:rPr lang="en-US" sz="2000" dirty="0" smtClean="0">
                <a:solidFill>
                  <a:schemeClr val="accent4">
                    <a:lumMod val="75000"/>
                  </a:schemeClr>
                </a:solidFill>
              </a:rPr>
              <a:t>‘gene sparse’ regions</a:t>
            </a:r>
            <a:endParaRPr lang="en-US" sz="2000" dirty="0">
              <a:solidFill>
                <a:schemeClr val="accent4">
                  <a:lumMod val="75000"/>
                </a:schemeClr>
              </a:solidFill>
            </a:endParaRPr>
          </a:p>
        </p:txBody>
      </p:sp>
      <p:pic>
        <p:nvPicPr>
          <p:cNvPr id="4" name="Picture 3" descr="nature08358-f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659" y="1953789"/>
            <a:ext cx="3629529" cy="4019704"/>
          </a:xfrm>
          <a:prstGeom prst="rect">
            <a:avLst/>
          </a:prstGeom>
        </p:spPr>
      </p:pic>
      <p:sp>
        <p:nvSpPr>
          <p:cNvPr id="5" name="Rectangle 4"/>
          <p:cNvSpPr/>
          <p:nvPr/>
        </p:nvSpPr>
        <p:spPr>
          <a:xfrm>
            <a:off x="0" y="6519446"/>
            <a:ext cx="9144001" cy="338554"/>
          </a:xfrm>
          <a:prstGeom prst="rect">
            <a:avLst/>
          </a:prstGeom>
        </p:spPr>
        <p:txBody>
          <a:bodyPr wrap="square">
            <a:spAutoFit/>
          </a:bodyPr>
          <a:lstStyle/>
          <a:p>
            <a:r>
              <a:rPr lang="en-US" sz="1600" dirty="0" err="1" smtClean="0">
                <a:solidFill>
                  <a:schemeClr val="accent3">
                    <a:lumMod val="50000"/>
                  </a:schemeClr>
                </a:solidFill>
              </a:rPr>
              <a:t>Raffaele</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2010</a:t>
            </a:r>
            <a:r>
              <a:rPr lang="en-US" sz="1600" dirty="0" smtClean="0">
                <a:solidFill>
                  <a:schemeClr val="accent3">
                    <a:lumMod val="50000"/>
                  </a:schemeClr>
                </a:solidFill>
              </a:rPr>
              <a:t>) </a:t>
            </a:r>
            <a:r>
              <a:rPr lang="en-US" sz="1600" i="1" dirty="0">
                <a:solidFill>
                  <a:schemeClr val="accent3">
                    <a:lumMod val="50000"/>
                  </a:schemeClr>
                </a:solidFill>
              </a:rPr>
              <a:t>BMC </a:t>
            </a:r>
            <a:r>
              <a:rPr lang="en-US" sz="1600" i="1" dirty="0" smtClean="0">
                <a:solidFill>
                  <a:schemeClr val="accent3">
                    <a:lumMod val="50000"/>
                  </a:schemeClr>
                </a:solidFill>
              </a:rPr>
              <a:t>Genomics</a:t>
            </a:r>
            <a:r>
              <a:rPr lang="en-US" sz="1600" dirty="0" smtClean="0">
                <a:solidFill>
                  <a:schemeClr val="accent3">
                    <a:lumMod val="50000"/>
                  </a:schemeClr>
                </a:solidFill>
              </a:rPr>
              <a:t> </a:t>
            </a:r>
            <a:r>
              <a:rPr lang="en-US" sz="1600" dirty="0">
                <a:solidFill>
                  <a:schemeClr val="accent3">
                    <a:lumMod val="50000"/>
                  </a:schemeClr>
                </a:solidFill>
                <a:hlinkClick r:id="rId3"/>
              </a:rPr>
              <a:t>doi:10.1186/1471-2164-11-637</a:t>
            </a:r>
            <a:r>
              <a:rPr lang="en-US" sz="1600" dirty="0">
                <a:solidFill>
                  <a:schemeClr val="accent3">
                    <a:lumMod val="50000"/>
                  </a:schemeClr>
                </a:solidFill>
              </a:rPr>
              <a:t>.</a:t>
            </a:r>
          </a:p>
        </p:txBody>
      </p:sp>
    </p:spTree>
    <p:extLst>
      <p:ext uri="{BB962C8B-B14F-4D97-AF65-F5344CB8AC3E}">
        <p14:creationId xmlns:p14="http://schemas.microsoft.com/office/powerpoint/2010/main" val="173261029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lumMod val="50000"/>
                  </a:schemeClr>
                </a:solidFill>
              </a:rPr>
              <a:t>Characteristics</a:t>
            </a:r>
            <a:r>
              <a:rPr lang="en-US" dirty="0" smtClean="0"/>
              <a:t> of known effectors </a:t>
            </a:r>
            <a:endParaRPr lang="en-US" dirty="0"/>
          </a:p>
        </p:txBody>
      </p:sp>
      <p:sp>
        <p:nvSpPr>
          <p:cNvPr id="3" name="Content Placeholder 2"/>
          <p:cNvSpPr>
            <a:spLocks noGrp="1"/>
          </p:cNvSpPr>
          <p:nvPr>
            <p:ph idx="4294967295"/>
          </p:nvPr>
        </p:nvSpPr>
        <p:spPr>
          <a:xfrm>
            <a:off x="108420" y="1163781"/>
            <a:ext cx="8750980" cy="4985572"/>
          </a:xfrm>
          <a:prstGeom prst="rect">
            <a:avLst/>
          </a:prstGeom>
        </p:spPr>
        <p:txBody>
          <a:bodyPr>
            <a:normAutofit/>
          </a:bodyPr>
          <a:lstStyle/>
          <a:p>
            <a:r>
              <a:rPr lang="en-US" sz="2800" dirty="0" smtClean="0">
                <a:solidFill>
                  <a:schemeClr val="accent5">
                    <a:lumMod val="75000"/>
                  </a:schemeClr>
                </a:solidFill>
              </a:rPr>
              <a:t>Application of ‘filters’: reduce the number of sequences to check </a:t>
            </a:r>
            <a:r>
              <a:rPr lang="en-US" sz="2400" dirty="0" smtClean="0">
                <a:solidFill>
                  <a:schemeClr val="accent5">
                    <a:lumMod val="75000"/>
                  </a:schemeClr>
                </a:solidFill>
              </a:rPr>
              <a:t>(similar to stratification)</a:t>
            </a:r>
            <a:endParaRPr lang="en-US" sz="2800" dirty="0" smtClean="0">
              <a:solidFill>
                <a:schemeClr val="accent5">
                  <a:lumMod val="75000"/>
                </a:schemeClr>
              </a:solidFill>
            </a:endParaRPr>
          </a:p>
          <a:p>
            <a:pPr lvl="1"/>
            <a:r>
              <a:rPr lang="en-US" sz="2000" dirty="0" smtClean="0"/>
              <a:t>Presence/absence filters:</a:t>
            </a:r>
          </a:p>
          <a:p>
            <a:pPr lvl="2"/>
            <a:r>
              <a:rPr lang="en-US" sz="2000" dirty="0" err="1" smtClean="0">
                <a:solidFill>
                  <a:schemeClr val="accent1">
                    <a:lumMod val="75000"/>
                  </a:schemeClr>
                </a:solidFill>
              </a:rPr>
              <a:t>SignalP</a:t>
            </a:r>
            <a:r>
              <a:rPr lang="en-US" sz="2000" dirty="0" smtClean="0">
                <a:solidFill>
                  <a:schemeClr val="accent1">
                    <a:lumMod val="75000"/>
                  </a:schemeClr>
                </a:solidFill>
              </a:rPr>
              <a:t> (export signal)</a:t>
            </a:r>
          </a:p>
          <a:p>
            <a:pPr lvl="2"/>
            <a:r>
              <a:rPr lang="en-US" sz="2000" dirty="0" err="1" smtClean="0">
                <a:solidFill>
                  <a:schemeClr val="tx2">
                    <a:lumMod val="75000"/>
                  </a:schemeClr>
                </a:solidFill>
              </a:rPr>
              <a:t>RxLR</a:t>
            </a:r>
            <a:r>
              <a:rPr lang="en-US" sz="2000" dirty="0" smtClean="0">
                <a:solidFill>
                  <a:schemeClr val="tx2">
                    <a:lumMod val="75000"/>
                  </a:schemeClr>
                </a:solidFill>
              </a:rPr>
              <a:t>/T3SS (translocation signal)</a:t>
            </a:r>
          </a:p>
          <a:p>
            <a:pPr lvl="2"/>
            <a:r>
              <a:rPr lang="en-US" sz="2000" dirty="0" smtClean="0">
                <a:solidFill>
                  <a:schemeClr val="accent5">
                    <a:lumMod val="75000"/>
                  </a:schemeClr>
                </a:solidFill>
              </a:rPr>
              <a:t>Expression (used by pathogen)</a:t>
            </a:r>
          </a:p>
          <a:p>
            <a:pPr lvl="2"/>
            <a:r>
              <a:rPr lang="en-US" sz="2000" dirty="0" smtClean="0"/>
              <a:t>Positive selection (suggests arms race</a:t>
            </a:r>
            <a:r>
              <a:rPr lang="en-US" sz="2000" dirty="0" smtClean="0"/>
              <a:t>)</a:t>
            </a:r>
          </a:p>
          <a:p>
            <a:pPr lvl="2"/>
            <a:r>
              <a:rPr lang="en-US" sz="2000" dirty="0" smtClean="0">
                <a:solidFill>
                  <a:schemeClr val="accent1">
                    <a:lumMod val="50000"/>
                  </a:schemeClr>
                </a:solidFill>
              </a:rPr>
              <a:t>Location in repeat-rich regions</a:t>
            </a:r>
            <a:endParaRPr lang="en-US" sz="2000" dirty="0" smtClean="0">
              <a:solidFill>
                <a:schemeClr val="accent1">
                  <a:lumMod val="50000"/>
                </a:schemeClr>
              </a:solidFill>
            </a:endParaRPr>
          </a:p>
          <a:p>
            <a:pPr lvl="2"/>
            <a:r>
              <a:rPr lang="en-US" sz="2000" dirty="0" smtClean="0"/>
              <a:t>etc…</a:t>
            </a:r>
          </a:p>
          <a:p>
            <a:r>
              <a:rPr lang="en-US" sz="2800" dirty="0" smtClean="0">
                <a:solidFill>
                  <a:schemeClr val="accent3">
                    <a:lumMod val="75000"/>
                  </a:schemeClr>
                </a:solidFill>
              </a:rPr>
              <a:t>Workflows (e.g. Galaxy, </a:t>
            </a:r>
            <a:r>
              <a:rPr lang="en-US" sz="2800" dirty="0" err="1" smtClean="0">
                <a:solidFill>
                  <a:schemeClr val="accent3">
                    <a:lumMod val="75000"/>
                  </a:schemeClr>
                </a:solidFill>
              </a:rPr>
              <a:t>Taverna</a:t>
            </a:r>
            <a:r>
              <a:rPr lang="en-US" sz="2800" dirty="0" smtClean="0">
                <a:solidFill>
                  <a:schemeClr val="accent3">
                    <a:lumMod val="75000"/>
                  </a:schemeClr>
                </a:solidFill>
              </a:rPr>
              <a:t>) </a:t>
            </a:r>
            <a:br>
              <a:rPr lang="en-US" sz="2800" dirty="0" smtClean="0">
                <a:solidFill>
                  <a:schemeClr val="accent3">
                    <a:lumMod val="75000"/>
                  </a:schemeClr>
                </a:solidFill>
              </a:rPr>
            </a:br>
            <a:r>
              <a:rPr lang="en-US" sz="2800" dirty="0" smtClean="0">
                <a:solidFill>
                  <a:schemeClr val="accent3">
                    <a:lumMod val="75000"/>
                  </a:schemeClr>
                </a:solidFill>
              </a:rPr>
              <a:t>can be useful here</a:t>
            </a:r>
            <a:endParaRPr lang="en-US" sz="2800" dirty="0">
              <a:solidFill>
                <a:schemeClr val="accent3">
                  <a:lumMod val="75000"/>
                </a:schemeClr>
              </a:solidFill>
            </a:endParaRPr>
          </a:p>
        </p:txBody>
      </p:sp>
      <p:sp>
        <p:nvSpPr>
          <p:cNvPr id="4" name="Rectangle 3"/>
          <p:cNvSpPr/>
          <p:nvPr/>
        </p:nvSpPr>
        <p:spPr>
          <a:xfrm>
            <a:off x="0" y="5780782"/>
            <a:ext cx="8905864" cy="1077218"/>
          </a:xfrm>
          <a:prstGeom prst="rect">
            <a:avLst/>
          </a:prstGeom>
        </p:spPr>
        <p:txBody>
          <a:bodyPr wrap="square">
            <a:spAutoFit/>
          </a:bodyPr>
          <a:lstStyle/>
          <a:p>
            <a:r>
              <a:rPr lang="en-US" sz="1600" dirty="0" err="1" smtClean="0">
                <a:solidFill>
                  <a:srgbClr val="4F6228"/>
                </a:solidFill>
              </a:rPr>
              <a:t>Fabro</a:t>
            </a:r>
            <a:r>
              <a:rPr lang="en-US" sz="1600" i="1" dirty="0" smtClean="0">
                <a:solidFill>
                  <a:srgbClr val="4F6228"/>
                </a:solidFill>
              </a:rPr>
              <a:t> </a:t>
            </a:r>
            <a:r>
              <a:rPr lang="en-US" sz="1600" i="1" dirty="0">
                <a:solidFill>
                  <a:srgbClr val="4F6228"/>
                </a:solidFill>
              </a:rPr>
              <a:t>et al</a:t>
            </a:r>
            <a:r>
              <a:rPr lang="en-US" sz="1600" dirty="0">
                <a:solidFill>
                  <a:srgbClr val="4F6228"/>
                </a:solidFill>
              </a:rPr>
              <a:t>. (2011</a:t>
            </a:r>
            <a:r>
              <a:rPr lang="en-US" sz="1600" dirty="0" smtClean="0">
                <a:solidFill>
                  <a:srgbClr val="4F6228"/>
                </a:solidFill>
              </a:rPr>
              <a:t>) </a:t>
            </a:r>
            <a:r>
              <a:rPr lang="en-US" sz="1600" i="1" dirty="0" err="1">
                <a:solidFill>
                  <a:srgbClr val="4F6228"/>
                </a:solidFill>
              </a:rPr>
              <a:t>PLoS</a:t>
            </a:r>
            <a:r>
              <a:rPr lang="en-US" sz="1600" i="1" dirty="0">
                <a:solidFill>
                  <a:srgbClr val="4F6228"/>
                </a:solidFill>
              </a:rPr>
              <a:t> </a:t>
            </a:r>
            <a:r>
              <a:rPr lang="en-US" sz="1600" i="1" dirty="0" err="1" smtClean="0">
                <a:solidFill>
                  <a:srgbClr val="4F6228"/>
                </a:solidFill>
              </a:rPr>
              <a:t>Pathog</a:t>
            </a:r>
            <a:r>
              <a:rPr lang="en-US" sz="1600" dirty="0">
                <a:solidFill>
                  <a:srgbClr val="4F6228"/>
                </a:solidFill>
              </a:rPr>
              <a:t>.</a:t>
            </a:r>
            <a:r>
              <a:rPr lang="en-US" sz="1600" dirty="0" smtClean="0">
                <a:solidFill>
                  <a:srgbClr val="4F6228"/>
                </a:solidFill>
              </a:rPr>
              <a:t> </a:t>
            </a:r>
            <a:r>
              <a:rPr lang="en-US" sz="1600" dirty="0">
                <a:solidFill>
                  <a:srgbClr val="4F6228"/>
                </a:solidFill>
                <a:hlinkClick r:id="rId2"/>
              </a:rPr>
              <a:t>doi:10.1371/journal.ppat.1002348</a:t>
            </a:r>
            <a:r>
              <a:rPr lang="en-US" sz="1600" dirty="0" smtClean="0">
                <a:solidFill>
                  <a:srgbClr val="4F6228"/>
                </a:solidFill>
              </a:rPr>
              <a:t>.</a:t>
            </a:r>
          </a:p>
          <a:p>
            <a:r>
              <a:rPr lang="en-US" sz="1600" dirty="0" smtClean="0">
                <a:solidFill>
                  <a:srgbClr val="4F6228"/>
                </a:solidFill>
              </a:rPr>
              <a:t>Cock </a:t>
            </a:r>
            <a:r>
              <a:rPr lang="en-US" sz="1600" i="1" dirty="0" smtClean="0">
                <a:solidFill>
                  <a:srgbClr val="4F6228"/>
                </a:solidFill>
              </a:rPr>
              <a:t>et al. </a:t>
            </a:r>
            <a:r>
              <a:rPr lang="en-US" sz="1600" dirty="0" smtClean="0">
                <a:solidFill>
                  <a:srgbClr val="4F6228"/>
                </a:solidFill>
              </a:rPr>
              <a:t>(</a:t>
            </a:r>
            <a:r>
              <a:rPr lang="en-US" sz="1600" dirty="0">
                <a:solidFill>
                  <a:srgbClr val="4F6228"/>
                </a:solidFill>
              </a:rPr>
              <a:t>2013) </a:t>
            </a:r>
            <a:r>
              <a:rPr lang="en-US" sz="1600" i="1" dirty="0" err="1" smtClean="0">
                <a:solidFill>
                  <a:srgbClr val="4F6228"/>
                </a:solidFill>
              </a:rPr>
              <a:t>PeerJ</a:t>
            </a:r>
            <a:r>
              <a:rPr lang="en-US" sz="1600" dirty="0" smtClean="0">
                <a:solidFill>
                  <a:srgbClr val="4F6228"/>
                </a:solidFill>
              </a:rPr>
              <a:t> </a:t>
            </a:r>
            <a:r>
              <a:rPr lang="en-US" sz="1600" dirty="0" smtClean="0">
                <a:solidFill>
                  <a:srgbClr val="4F6228"/>
                </a:solidFill>
                <a:hlinkClick r:id="rId3"/>
              </a:rPr>
              <a:t>doi</a:t>
            </a:r>
            <a:r>
              <a:rPr lang="en-US" sz="1600" dirty="0">
                <a:solidFill>
                  <a:srgbClr val="4F6228"/>
                </a:solidFill>
                <a:hlinkClick r:id="rId3"/>
              </a:rPr>
              <a:t>:10.7717/peerj.167</a:t>
            </a:r>
            <a:r>
              <a:rPr lang="en-US" sz="1600" dirty="0" smtClean="0">
                <a:solidFill>
                  <a:srgbClr val="4F6228"/>
                </a:solidFill>
                <a:hlinkClick r:id="rId3"/>
              </a:rPr>
              <a:t>/</a:t>
            </a:r>
            <a:r>
              <a:rPr lang="en-US" sz="1600" dirty="0" smtClean="0">
                <a:solidFill>
                  <a:srgbClr val="4F6228"/>
                </a:solidFill>
              </a:rPr>
              <a:t>.</a:t>
            </a:r>
          </a:p>
          <a:p>
            <a:r>
              <a:rPr lang="en-US" sz="1600" dirty="0" smtClean="0">
                <a:solidFill>
                  <a:srgbClr val="4F6228"/>
                </a:solidFill>
              </a:rPr>
              <a:t>Cock &amp; Pritchard (2014) </a:t>
            </a:r>
            <a:r>
              <a:rPr lang="en-US" sz="1600" i="1" dirty="0" smtClean="0">
                <a:solidFill>
                  <a:srgbClr val="4F6228"/>
                </a:solidFill>
              </a:rPr>
              <a:t>Methods Mol. Biol. </a:t>
            </a:r>
            <a:r>
              <a:rPr lang="en-US" sz="1600" dirty="0" smtClean="0">
                <a:solidFill>
                  <a:srgbClr val="4F6228"/>
                </a:solidFill>
                <a:hlinkClick r:id="rId4"/>
              </a:rPr>
              <a:t>doi</a:t>
            </a:r>
            <a:r>
              <a:rPr lang="en-US" sz="1600" dirty="0">
                <a:solidFill>
                  <a:srgbClr val="4F6228"/>
                </a:solidFill>
                <a:hlinkClick r:id="rId4"/>
              </a:rPr>
              <a:t>:10.1007/978-1-62703-986-4_1</a:t>
            </a:r>
            <a:endParaRPr lang="en-US" sz="1600" dirty="0" smtClean="0">
              <a:solidFill>
                <a:srgbClr val="4F6228"/>
              </a:solidFill>
            </a:endParaRPr>
          </a:p>
          <a:p>
            <a:r>
              <a:rPr lang="en-US" sz="1600" dirty="0" smtClean="0">
                <a:solidFill>
                  <a:srgbClr val="4F6228"/>
                </a:solidFill>
              </a:rPr>
              <a:t>Pritchard &amp; </a:t>
            </a:r>
            <a:r>
              <a:rPr lang="en-US" sz="1600" dirty="0" err="1" smtClean="0">
                <a:solidFill>
                  <a:srgbClr val="4F6228"/>
                </a:solidFill>
              </a:rPr>
              <a:t>Broadhurst</a:t>
            </a:r>
            <a:r>
              <a:rPr lang="en-US" sz="1600" dirty="0" smtClean="0">
                <a:solidFill>
                  <a:srgbClr val="4F6228"/>
                </a:solidFill>
              </a:rPr>
              <a:t> (2014) </a:t>
            </a:r>
            <a:r>
              <a:rPr lang="en-US" sz="1600" i="1" dirty="0" smtClean="0">
                <a:solidFill>
                  <a:srgbClr val="4F6228"/>
                </a:solidFill>
              </a:rPr>
              <a:t>Methods Mol. Biol. </a:t>
            </a:r>
            <a:r>
              <a:rPr lang="en-US" sz="1600" dirty="0">
                <a:solidFill>
                  <a:srgbClr val="4F6228"/>
                </a:solidFill>
                <a:hlinkClick r:id="rId5"/>
              </a:rPr>
              <a:t>d</a:t>
            </a:r>
            <a:r>
              <a:rPr lang="en-US" sz="1600" dirty="0" smtClean="0">
                <a:solidFill>
                  <a:srgbClr val="4F6228"/>
                </a:solidFill>
                <a:hlinkClick r:id="rId5"/>
              </a:rPr>
              <a:t>oi</a:t>
            </a:r>
            <a:r>
              <a:rPr lang="en-US" sz="1600" dirty="0">
                <a:solidFill>
                  <a:srgbClr val="4F6228"/>
                </a:solidFill>
                <a:hlinkClick r:id="rId5"/>
              </a:rPr>
              <a:t>:10.1007/978-1-62703-986-4_4</a:t>
            </a:r>
            <a:endParaRPr lang="en-US" sz="1600" dirty="0">
              <a:solidFill>
                <a:srgbClr val="4F6228"/>
              </a:solidFill>
            </a:endParaRPr>
          </a:p>
        </p:txBody>
      </p:sp>
      <p:pic>
        <p:nvPicPr>
          <p:cNvPr id="6" name="Picture 5" descr="rxlr_filt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2774" y="1741598"/>
            <a:ext cx="2827496" cy="4575236"/>
          </a:xfrm>
          <a:prstGeom prst="rect">
            <a:avLst/>
          </a:prstGeom>
        </p:spPr>
      </p:pic>
    </p:spTree>
    <p:extLst>
      <p:ext uri="{BB962C8B-B14F-4D97-AF65-F5344CB8AC3E}">
        <p14:creationId xmlns:p14="http://schemas.microsoft.com/office/powerpoint/2010/main" val="194429542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alaxy8-[Venn_Diagram_on_data_7,_data_1,_and_others]-3.pdf"/>
          <p:cNvPicPr>
            <a:picLocks noChangeAspect="1"/>
          </p:cNvPicPr>
          <p:nvPr/>
        </p:nvPicPr>
        <p:blipFill>
          <a:blip r:embed="rId2"/>
          <a:stretch>
            <a:fillRect/>
          </a:stretch>
        </p:blipFill>
        <p:spPr>
          <a:xfrm>
            <a:off x="5223110" y="4316704"/>
            <a:ext cx="2129168" cy="2129168"/>
          </a:xfrm>
          <a:prstGeom prst="rect">
            <a:avLst/>
          </a:prstGeom>
        </p:spPr>
      </p:pic>
      <p:pic>
        <p:nvPicPr>
          <p:cNvPr id="7" name="Picture 6" descr="Galaxy8-[Venn_Diagram_on_data_7,_data_1,_and_others]-1.pdf"/>
          <p:cNvPicPr>
            <a:picLocks noChangeAspect="1"/>
          </p:cNvPicPr>
          <p:nvPr/>
        </p:nvPicPr>
        <p:blipFill>
          <a:blip r:embed="rId3"/>
          <a:stretch>
            <a:fillRect/>
          </a:stretch>
        </p:blipFill>
        <p:spPr>
          <a:xfrm>
            <a:off x="3141872" y="4316704"/>
            <a:ext cx="2129168" cy="2129168"/>
          </a:xfrm>
          <a:prstGeom prst="rect">
            <a:avLst/>
          </a:prstGeom>
        </p:spPr>
      </p:pic>
      <p:pic>
        <p:nvPicPr>
          <p:cNvPr id="9" name="Picture 8" descr="Galaxy8-[Venn_Diagram_on_data_7,_data_1,_and_others]-2.pdf"/>
          <p:cNvPicPr>
            <a:picLocks noChangeAspect="1"/>
          </p:cNvPicPr>
          <p:nvPr/>
        </p:nvPicPr>
        <p:blipFill>
          <a:blip r:embed="rId4"/>
          <a:stretch>
            <a:fillRect/>
          </a:stretch>
        </p:blipFill>
        <p:spPr>
          <a:xfrm>
            <a:off x="1126433" y="4316704"/>
            <a:ext cx="2129168" cy="2129168"/>
          </a:xfrm>
          <a:prstGeom prst="rect">
            <a:avLst/>
          </a:prstGeom>
        </p:spPr>
      </p:pic>
      <p:sp>
        <p:nvSpPr>
          <p:cNvPr id="2" name="Title 1"/>
          <p:cNvSpPr>
            <a:spLocks noGrp="1"/>
          </p:cNvSpPr>
          <p:nvPr>
            <p:ph type="title"/>
          </p:nvPr>
        </p:nvSpPr>
        <p:spPr/>
        <p:txBody>
          <a:bodyPr>
            <a:normAutofit fontScale="90000"/>
          </a:bodyPr>
          <a:lstStyle/>
          <a:p>
            <a:r>
              <a:rPr lang="en-GB" dirty="0" smtClean="0"/>
              <a:t>Galaxy Workflow – Effector finding</a:t>
            </a:r>
            <a:endParaRPr lang="en-GB" dirty="0"/>
          </a:p>
        </p:txBody>
      </p:sp>
      <p:sp>
        <p:nvSpPr>
          <p:cNvPr id="3" name="Text Placeholder 2"/>
          <p:cNvSpPr>
            <a:spLocks noGrp="1"/>
          </p:cNvSpPr>
          <p:nvPr>
            <p:ph type="body" sz="quarter" idx="11"/>
          </p:nvPr>
        </p:nvSpPr>
        <p:spPr>
          <a:xfrm>
            <a:off x="940656" y="935625"/>
            <a:ext cx="6883484" cy="765338"/>
          </a:xfrm>
        </p:spPr>
        <p:txBody>
          <a:bodyPr/>
          <a:lstStyle/>
          <a:p>
            <a:r>
              <a:rPr lang="en-US" dirty="0" smtClean="0">
                <a:solidFill>
                  <a:schemeClr val="accent5">
                    <a:lumMod val="75000"/>
                  </a:schemeClr>
                </a:solidFill>
              </a:rPr>
              <a:t>Public Galaxy workflow for </a:t>
            </a:r>
            <a:r>
              <a:rPr lang="en-US" dirty="0" err="1" smtClean="0">
                <a:solidFill>
                  <a:schemeClr val="accent5">
                    <a:lumMod val="75000"/>
                  </a:schemeClr>
                </a:solidFill>
              </a:rPr>
              <a:t>RxLR</a:t>
            </a:r>
            <a:r>
              <a:rPr lang="en-US" dirty="0" smtClean="0">
                <a:solidFill>
                  <a:schemeClr val="accent5">
                    <a:lumMod val="75000"/>
                  </a:schemeClr>
                </a:solidFill>
              </a:rPr>
              <a:t>-finding</a:t>
            </a:r>
          </a:p>
          <a:p>
            <a:pPr marL="108000" indent="0">
              <a:buNone/>
            </a:pPr>
            <a:r>
              <a:rPr lang="en-US" sz="1600" dirty="0">
                <a:solidFill>
                  <a:schemeClr val="accent5">
                    <a:lumMod val="75000"/>
                  </a:schemeClr>
                </a:solidFill>
                <a:hlinkClick r:id="rId5"/>
              </a:rPr>
              <a:t>http://toolshed.g2.bx.psu.edu/</a:t>
            </a:r>
            <a:r>
              <a:rPr lang="en-US" sz="1600" dirty="0" err="1">
                <a:solidFill>
                  <a:schemeClr val="accent5">
                    <a:lumMod val="75000"/>
                  </a:schemeClr>
                </a:solidFill>
                <a:hlinkClick r:id="rId5"/>
              </a:rPr>
              <a:t>repository?repository_id</a:t>
            </a:r>
            <a:r>
              <a:rPr lang="en-US" sz="1600" dirty="0">
                <a:solidFill>
                  <a:schemeClr val="accent5">
                    <a:lumMod val="75000"/>
                  </a:schemeClr>
                </a:solidFill>
                <a:hlinkClick r:id="rId5"/>
              </a:rPr>
              <a:t>=0984925f74bd671c</a:t>
            </a:r>
            <a:endParaRPr lang="en-US" sz="1600" dirty="0">
              <a:solidFill>
                <a:schemeClr val="accent5">
                  <a:lumMod val="75000"/>
                </a:schemeClr>
              </a:solidFill>
            </a:endParaRPr>
          </a:p>
        </p:txBody>
      </p:sp>
      <p:pic>
        <p:nvPicPr>
          <p:cNvPr id="8" name="Picture 7" descr="Screen shot 2011-05-19 at 12.09.55.png"/>
          <p:cNvPicPr>
            <a:picLocks noChangeAspect="1"/>
          </p:cNvPicPr>
          <p:nvPr/>
        </p:nvPicPr>
        <p:blipFill>
          <a:blip r:embed="rId6"/>
          <a:stretch>
            <a:fillRect/>
          </a:stretch>
        </p:blipFill>
        <p:spPr>
          <a:xfrm>
            <a:off x="277259" y="1778255"/>
            <a:ext cx="4460530" cy="2646891"/>
          </a:xfrm>
          <a:prstGeom prst="rect">
            <a:avLst/>
          </a:prstGeom>
        </p:spPr>
      </p:pic>
      <p:pic>
        <p:nvPicPr>
          <p:cNvPr id="5" name="Picture 4" descr="Screen shot 2011-05-18 at 16.22.18.png"/>
          <p:cNvPicPr>
            <a:picLocks noChangeAspect="1"/>
          </p:cNvPicPr>
          <p:nvPr/>
        </p:nvPicPr>
        <p:blipFill>
          <a:blip r:embed="rId7"/>
          <a:stretch>
            <a:fillRect/>
          </a:stretch>
        </p:blipFill>
        <p:spPr>
          <a:xfrm>
            <a:off x="4720107" y="1558063"/>
            <a:ext cx="4361901" cy="3290851"/>
          </a:xfrm>
          <a:prstGeom prst="rect">
            <a:avLst/>
          </a:prstGeom>
        </p:spPr>
      </p:pic>
      <p:sp>
        <p:nvSpPr>
          <p:cNvPr id="4" name="TextBox 3"/>
          <p:cNvSpPr txBox="1"/>
          <p:nvPr/>
        </p:nvSpPr>
        <p:spPr>
          <a:xfrm>
            <a:off x="3161548" y="4663494"/>
            <a:ext cx="456425" cy="369332"/>
          </a:xfrm>
          <a:prstGeom prst="rect">
            <a:avLst/>
          </a:prstGeom>
          <a:noFill/>
        </p:spPr>
        <p:txBody>
          <a:bodyPr wrap="none" rtlCol="0">
            <a:spAutoFit/>
          </a:bodyPr>
          <a:lstStyle/>
          <a:p>
            <a:r>
              <a:rPr lang="en-US" i="1" dirty="0" smtClean="0">
                <a:solidFill>
                  <a:schemeClr val="accent3">
                    <a:lumMod val="75000"/>
                  </a:schemeClr>
                </a:solidFill>
              </a:rPr>
              <a:t>Ps</a:t>
            </a:r>
            <a:endParaRPr lang="en-US" i="1" dirty="0">
              <a:solidFill>
                <a:schemeClr val="accent3">
                  <a:lumMod val="75000"/>
                </a:schemeClr>
              </a:solidFill>
            </a:endParaRPr>
          </a:p>
        </p:txBody>
      </p:sp>
      <p:sp>
        <p:nvSpPr>
          <p:cNvPr id="10" name="TextBox 9"/>
          <p:cNvSpPr txBox="1"/>
          <p:nvPr/>
        </p:nvSpPr>
        <p:spPr>
          <a:xfrm>
            <a:off x="1153265" y="4663494"/>
            <a:ext cx="456425" cy="369332"/>
          </a:xfrm>
          <a:prstGeom prst="rect">
            <a:avLst/>
          </a:prstGeom>
          <a:noFill/>
        </p:spPr>
        <p:txBody>
          <a:bodyPr wrap="none" rtlCol="0">
            <a:spAutoFit/>
          </a:bodyPr>
          <a:lstStyle/>
          <a:p>
            <a:r>
              <a:rPr lang="en-US" i="1" dirty="0" smtClean="0">
                <a:solidFill>
                  <a:srgbClr val="31859C"/>
                </a:solidFill>
              </a:rPr>
              <a:t>Pc</a:t>
            </a:r>
            <a:endParaRPr lang="en-US" i="1" dirty="0">
              <a:solidFill>
                <a:srgbClr val="31859C"/>
              </a:solidFill>
            </a:endParaRPr>
          </a:p>
        </p:txBody>
      </p:sp>
      <p:sp>
        <p:nvSpPr>
          <p:cNvPr id="11" name="TextBox 10"/>
          <p:cNvSpPr txBox="1"/>
          <p:nvPr/>
        </p:nvSpPr>
        <p:spPr>
          <a:xfrm>
            <a:off x="5246977" y="4663494"/>
            <a:ext cx="450226" cy="369332"/>
          </a:xfrm>
          <a:prstGeom prst="rect">
            <a:avLst/>
          </a:prstGeom>
          <a:noFill/>
        </p:spPr>
        <p:txBody>
          <a:bodyPr wrap="none" rtlCol="0">
            <a:spAutoFit/>
          </a:bodyPr>
          <a:lstStyle/>
          <a:p>
            <a:r>
              <a:rPr lang="en-US" i="1" dirty="0" err="1" smtClean="0">
                <a:solidFill>
                  <a:schemeClr val="accent4">
                    <a:lumMod val="75000"/>
                  </a:schemeClr>
                </a:solidFill>
              </a:rPr>
              <a:t>Pr</a:t>
            </a:r>
            <a:endParaRPr lang="en-US" i="1" dirty="0">
              <a:solidFill>
                <a:schemeClr val="accent4">
                  <a:lumMod val="75000"/>
                </a:schemeClr>
              </a:solidFill>
            </a:endParaRPr>
          </a:p>
        </p:txBody>
      </p:sp>
      <p:sp>
        <p:nvSpPr>
          <p:cNvPr id="12" name="Rectangle 11"/>
          <p:cNvSpPr/>
          <p:nvPr/>
        </p:nvSpPr>
        <p:spPr>
          <a:xfrm>
            <a:off x="0" y="6211669"/>
            <a:ext cx="9144000" cy="646331"/>
          </a:xfrm>
          <a:prstGeom prst="rect">
            <a:avLst/>
          </a:prstGeom>
        </p:spPr>
        <p:txBody>
          <a:bodyPr wrap="square">
            <a:spAutoFit/>
          </a:bodyPr>
          <a:lstStyle/>
          <a:p>
            <a:r>
              <a:rPr lang="en-US" dirty="0">
                <a:solidFill>
                  <a:srgbClr val="4F6228"/>
                </a:solidFill>
              </a:rPr>
              <a:t>Cock </a:t>
            </a:r>
            <a:r>
              <a:rPr lang="en-US" i="1" dirty="0">
                <a:solidFill>
                  <a:srgbClr val="4F6228"/>
                </a:solidFill>
              </a:rPr>
              <a:t>et al. </a:t>
            </a:r>
            <a:r>
              <a:rPr lang="en-US" dirty="0">
                <a:solidFill>
                  <a:srgbClr val="4F6228"/>
                </a:solidFill>
              </a:rPr>
              <a:t>(2013) </a:t>
            </a:r>
            <a:r>
              <a:rPr lang="en-US" i="1" dirty="0" err="1">
                <a:solidFill>
                  <a:srgbClr val="4F6228"/>
                </a:solidFill>
              </a:rPr>
              <a:t>PeerJ</a:t>
            </a:r>
            <a:r>
              <a:rPr lang="en-US" dirty="0">
                <a:solidFill>
                  <a:srgbClr val="4F6228"/>
                </a:solidFill>
              </a:rPr>
              <a:t> </a:t>
            </a:r>
            <a:r>
              <a:rPr lang="en-US" dirty="0">
                <a:solidFill>
                  <a:srgbClr val="4F6228"/>
                </a:solidFill>
                <a:hlinkClick r:id="rId8"/>
              </a:rPr>
              <a:t>doi:10.7717/peerj.167/</a:t>
            </a:r>
            <a:r>
              <a:rPr lang="en-US" dirty="0">
                <a:solidFill>
                  <a:srgbClr val="4F6228"/>
                </a:solidFill>
              </a:rPr>
              <a:t>.</a:t>
            </a:r>
          </a:p>
          <a:p>
            <a:r>
              <a:rPr lang="en-US" dirty="0">
                <a:solidFill>
                  <a:srgbClr val="4F6228"/>
                </a:solidFill>
              </a:rPr>
              <a:t>Cock &amp; Pritchard (2014) </a:t>
            </a:r>
            <a:r>
              <a:rPr lang="en-US" i="1" dirty="0">
                <a:solidFill>
                  <a:srgbClr val="4F6228"/>
                </a:solidFill>
              </a:rPr>
              <a:t>Methods Mol. Biol. </a:t>
            </a:r>
            <a:r>
              <a:rPr lang="en-US" dirty="0">
                <a:solidFill>
                  <a:srgbClr val="4F6228"/>
                </a:solidFill>
                <a:hlinkClick r:id="rId9"/>
              </a:rPr>
              <a:t>doi:10.1007/978-1-62703-986-4_1</a:t>
            </a:r>
            <a:endParaRPr lang="en-US" dirty="0">
              <a:solidFill>
                <a:srgbClr val="4F6228"/>
              </a:solidFill>
            </a:endParaRPr>
          </a:p>
        </p:txBody>
      </p:sp>
    </p:spTree>
    <p:extLst>
      <p:ext uri="{BB962C8B-B14F-4D97-AF65-F5344CB8AC3E}">
        <p14:creationId xmlns:p14="http://schemas.microsoft.com/office/powerpoint/2010/main" val="84464457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452979" y="6006366"/>
            <a:ext cx="4016043"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Known exemplars: red</a:t>
            </a:r>
          </a:p>
        </p:txBody>
      </p:sp>
    </p:spTree>
    <p:extLst>
      <p:ext uri="{BB962C8B-B14F-4D97-AF65-F5344CB8AC3E}">
        <p14:creationId xmlns:p14="http://schemas.microsoft.com/office/powerpoint/2010/main" val="2330865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2003: </a:t>
            </a:r>
            <a:r>
              <a:rPr lang="en-US" sz="2800" i="1" dirty="0" err="1" smtClean="0"/>
              <a:t>Erwinia</a:t>
            </a:r>
            <a:r>
              <a:rPr lang="en-US" sz="2800" i="1" dirty="0" smtClean="0"/>
              <a:t> </a:t>
            </a:r>
            <a:r>
              <a:rPr lang="en-US" sz="2800" i="1" dirty="0" err="1" smtClean="0"/>
              <a:t>carotovora</a:t>
            </a:r>
            <a:r>
              <a:rPr lang="en-US" sz="2800" i="1" dirty="0" smtClean="0"/>
              <a:t> </a:t>
            </a:r>
            <a:r>
              <a:rPr lang="en-US" sz="2800" dirty="0" smtClean="0"/>
              <a:t>subsp. </a:t>
            </a:r>
            <a:r>
              <a:rPr lang="en-US" sz="2800" i="1" dirty="0" err="1" smtClean="0"/>
              <a:t>atroseptica</a:t>
            </a:r>
            <a:endParaRPr lang="en-US" sz="2800" i="1" dirty="0"/>
          </a:p>
        </p:txBody>
      </p:sp>
      <p:pic>
        <p:nvPicPr>
          <p:cNvPr id="4" name="Picture 3" descr="pba_pna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42547"/>
            <a:ext cx="9144000" cy="2514600"/>
          </a:xfrm>
          <a:prstGeom prst="rect">
            <a:avLst/>
          </a:prstGeom>
        </p:spPr>
      </p:pic>
      <p:sp>
        <p:nvSpPr>
          <p:cNvPr id="5" name="TextBox 4"/>
          <p:cNvSpPr txBox="1"/>
          <p:nvPr/>
        </p:nvSpPr>
        <p:spPr>
          <a:xfrm>
            <a:off x="885710" y="4209938"/>
            <a:ext cx="6938430" cy="369332"/>
          </a:xfrm>
          <a:prstGeom prst="rect">
            <a:avLst/>
          </a:prstGeom>
          <a:noFill/>
        </p:spPr>
        <p:txBody>
          <a:bodyPr wrap="none" rtlCol="0">
            <a:spAutoFit/>
          </a:bodyPr>
          <a:lstStyle/>
          <a:p>
            <a:r>
              <a:rPr lang="fr-FR" dirty="0"/>
              <a:t>Bell </a:t>
            </a:r>
            <a:r>
              <a:rPr lang="fr-FR" i="1" dirty="0"/>
              <a:t>et al.</a:t>
            </a:r>
            <a:r>
              <a:rPr lang="fr-FR" dirty="0"/>
              <a:t> (2004) </a:t>
            </a:r>
            <a:r>
              <a:rPr lang="fr-FR" i="1" dirty="0"/>
              <a:t>Proc </a:t>
            </a:r>
            <a:r>
              <a:rPr lang="fr-FR" i="1" dirty="0" err="1"/>
              <a:t>Natl</a:t>
            </a:r>
            <a:r>
              <a:rPr lang="fr-FR" i="1" dirty="0"/>
              <a:t> </a:t>
            </a:r>
            <a:r>
              <a:rPr lang="fr-FR" i="1" dirty="0" err="1"/>
              <a:t>Acad</a:t>
            </a:r>
            <a:r>
              <a:rPr lang="fr-FR" i="1" dirty="0"/>
              <a:t> </a:t>
            </a:r>
            <a:r>
              <a:rPr lang="fr-FR" i="1" dirty="0" err="1"/>
              <a:t>Sci</a:t>
            </a:r>
            <a:r>
              <a:rPr lang="fr-FR" i="1" dirty="0"/>
              <a:t> </a:t>
            </a:r>
            <a:r>
              <a:rPr lang="fr-FR" i="1" dirty="0" smtClean="0"/>
              <a:t>USA</a:t>
            </a:r>
            <a:r>
              <a:rPr lang="fr-FR" dirty="0" smtClean="0"/>
              <a:t> </a:t>
            </a:r>
            <a:r>
              <a:rPr lang="fr-FR" dirty="0">
                <a:hlinkClick r:id="rId5"/>
              </a:rPr>
              <a:t>doi:10.1073/pnas.0402424101</a:t>
            </a:r>
            <a:r>
              <a:rPr lang="fr-FR" dirty="0"/>
              <a:t>.</a:t>
            </a:r>
            <a:endParaRPr lang="en-US" dirty="0"/>
          </a:p>
        </p:txBody>
      </p:sp>
    </p:spTree>
    <p:extLst>
      <p:ext uri="{BB962C8B-B14F-4D97-AF65-F5344CB8AC3E}">
        <p14:creationId xmlns:p14="http://schemas.microsoft.com/office/powerpoint/2010/main" val="2665149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4-Point Star 72"/>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67777" y="6146603"/>
            <a:ext cx="8876223"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Define a </a:t>
            </a:r>
            <a:r>
              <a:rPr lang="en-US" sz="2800" dirty="0" err="1" smtClean="0">
                <a:solidFill>
                  <a:schemeClr val="accent3">
                    <a:lumMod val="50000"/>
                  </a:schemeClr>
                </a:solidFill>
                <a:latin typeface="Calibri"/>
                <a:cs typeface="Calibri"/>
              </a:rPr>
              <a:t>centre</a:t>
            </a:r>
            <a:r>
              <a:rPr lang="en-US" sz="2800" dirty="0" smtClean="0">
                <a:solidFill>
                  <a:schemeClr val="accent3">
                    <a:lumMod val="50000"/>
                  </a:schemeClr>
                </a:solidFill>
                <a:latin typeface="Calibri"/>
                <a:cs typeface="Calibri"/>
              </a:rPr>
              <a:t>, and a distance that includes the examples</a:t>
            </a:r>
          </a:p>
        </p:txBody>
      </p:sp>
    </p:spTree>
    <p:extLst>
      <p:ext uri="{BB962C8B-B14F-4D97-AF65-F5344CB8AC3E}">
        <p14:creationId xmlns:p14="http://schemas.microsoft.com/office/powerpoint/2010/main" val="306041847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4-Point Star 87"/>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295654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388756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15719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22378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286340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452979" y="6006366"/>
            <a:ext cx="4782680"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Classify ‘similar’ sequences</a:t>
            </a:r>
          </a:p>
        </p:txBody>
      </p:sp>
      <p:sp>
        <p:nvSpPr>
          <p:cNvPr id="89" name="Oval 88"/>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53793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effectors</a:t>
            </a:r>
            <a:endParaRPr lang="en-US" dirty="0"/>
          </a:p>
        </p:txBody>
      </p:sp>
      <p:sp>
        <p:nvSpPr>
          <p:cNvPr id="3" name="Content Placeholder 2"/>
          <p:cNvSpPr>
            <a:spLocks noGrp="1"/>
          </p:cNvSpPr>
          <p:nvPr>
            <p:ph idx="4294967295"/>
          </p:nvPr>
        </p:nvSpPr>
        <p:spPr>
          <a:xfrm>
            <a:off x="476478" y="1163782"/>
            <a:ext cx="7070651" cy="5374004"/>
          </a:xfrm>
          <a:prstGeom prst="rect">
            <a:avLst/>
          </a:prstGeom>
        </p:spPr>
        <p:txBody>
          <a:bodyPr>
            <a:normAutofit/>
          </a:bodyPr>
          <a:lstStyle/>
          <a:p>
            <a:pPr>
              <a:spcBef>
                <a:spcPts val="0"/>
              </a:spcBef>
              <a:spcAft>
                <a:spcPts val="3000"/>
              </a:spcAft>
            </a:pPr>
            <a:r>
              <a:rPr lang="en-US" sz="2800" dirty="0" smtClean="0">
                <a:solidFill>
                  <a:schemeClr val="accent3">
                    <a:lumMod val="50000"/>
                  </a:schemeClr>
                </a:solidFill>
              </a:rPr>
              <a:t>Finding effectors is simple(-</a:t>
            </a:r>
            <a:r>
              <a:rPr lang="en-US" sz="2800" dirty="0" err="1" smtClean="0">
                <a:solidFill>
                  <a:schemeClr val="accent3">
                    <a:lumMod val="50000"/>
                  </a:schemeClr>
                </a:solidFill>
              </a:rPr>
              <a:t>ish</a:t>
            </a:r>
            <a:r>
              <a:rPr lang="en-US" sz="2800" dirty="0" smtClean="0">
                <a:solidFill>
                  <a:schemeClr val="accent3">
                    <a:lumMod val="50000"/>
                  </a:schemeClr>
                </a:solidFill>
              </a:rPr>
              <a:t>):</a:t>
            </a:r>
          </a:p>
          <a:p>
            <a:pPr marL="1029600" lvl="1" indent="-457200">
              <a:spcBef>
                <a:spcPts val="0"/>
              </a:spcBef>
              <a:spcAft>
                <a:spcPts val="3000"/>
              </a:spcAft>
              <a:buFont typeface="+mj-lt"/>
              <a:buAutoNum type="arabicPeriod"/>
            </a:pPr>
            <a:r>
              <a:rPr lang="en-US" sz="2400" dirty="0" smtClean="0">
                <a:solidFill>
                  <a:schemeClr val="accent5">
                    <a:lumMod val="50000"/>
                  </a:schemeClr>
                </a:solidFill>
              </a:rPr>
              <a:t>Have one or more examples of your effector (class)</a:t>
            </a:r>
          </a:p>
          <a:p>
            <a:pPr marL="1029600" lvl="1" indent="-457200">
              <a:spcBef>
                <a:spcPts val="0"/>
              </a:spcBef>
              <a:spcAft>
                <a:spcPts val="3000"/>
              </a:spcAft>
              <a:buFont typeface="+mj-lt"/>
              <a:buAutoNum type="arabicPeriod"/>
            </a:pPr>
            <a:r>
              <a:rPr lang="en-US" sz="2400" dirty="0" smtClean="0">
                <a:solidFill>
                  <a:schemeClr val="accent3">
                    <a:lumMod val="75000"/>
                  </a:schemeClr>
                </a:solidFill>
              </a:rPr>
              <a:t>Define some kind of appropriate threshold of similarity</a:t>
            </a:r>
          </a:p>
          <a:p>
            <a:pPr marL="1029600" lvl="1" indent="-457200">
              <a:spcBef>
                <a:spcPts val="0"/>
              </a:spcBef>
              <a:spcAft>
                <a:spcPts val="3000"/>
              </a:spcAft>
              <a:buFont typeface="+mj-lt"/>
              <a:buAutoNum type="arabicPeriod"/>
            </a:pPr>
            <a:r>
              <a:rPr lang="en-US" sz="2400" dirty="0" smtClean="0">
                <a:solidFill>
                  <a:schemeClr val="accent4">
                    <a:lumMod val="75000"/>
                  </a:schemeClr>
                </a:solidFill>
              </a:rPr>
              <a:t>Check all the gene/gene product sequences in the genome against that threshold</a:t>
            </a:r>
          </a:p>
        </p:txBody>
      </p:sp>
      <p:pic>
        <p:nvPicPr>
          <p:cNvPr id="4" name="Picture 3" descr="meerkat.png"/>
          <p:cNvPicPr>
            <a:picLocks noChangeAspect="1"/>
          </p:cNvPicPr>
          <p:nvPr/>
        </p:nvPicPr>
        <p:blipFill>
          <a:blip r:embed="rId3">
            <a:alphaModFix/>
            <a:extLst>
              <a:ext uri="{BEBA8EAE-BF5A-486C-A8C5-ECC9F3942E4B}">
                <a14:imgProps xmlns:a14="http://schemas.microsoft.com/office/drawing/2010/main">
                  <a14:imgLayer r:embed="rId4">
                    <a14:imgEffect>
                      <a14:saturation sat="70000"/>
                    </a14:imgEffect>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6239962" y="3210052"/>
            <a:ext cx="2954837" cy="3647947"/>
          </a:xfrm>
          <a:prstGeom prst="rect">
            <a:avLst/>
          </a:prstGeom>
        </p:spPr>
      </p:pic>
      <p:sp>
        <p:nvSpPr>
          <p:cNvPr id="5" name="Rectangle 4"/>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5"/>
              </a:rPr>
              <a:t>doi:10.1007/978-1-62703-986-4_4</a:t>
            </a:r>
            <a:endParaRPr lang="en-US" dirty="0">
              <a:solidFill>
                <a:srgbClr val="4F6228"/>
              </a:solidFill>
            </a:endParaRPr>
          </a:p>
        </p:txBody>
      </p:sp>
    </p:spTree>
    <p:extLst>
      <p:ext uri="{BB962C8B-B14F-4D97-AF65-F5344CB8AC3E}">
        <p14:creationId xmlns:p14="http://schemas.microsoft.com/office/powerpoint/2010/main" val="376571606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4-Point Star 40"/>
          <p:cNvSpPr/>
          <p:nvPr/>
        </p:nvSpPr>
        <p:spPr>
          <a:xfrm>
            <a:off x="2125193" y="3320446"/>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It’s not </a:t>
            </a:r>
            <a:r>
              <a:rPr lang="en-US" i="1" dirty="0"/>
              <a:t>that</a:t>
            </a:r>
            <a:r>
              <a:rPr lang="en-US" dirty="0"/>
              <a:t> simple</a:t>
            </a:r>
          </a:p>
        </p:txBody>
      </p:sp>
      <p:sp>
        <p:nvSpPr>
          <p:cNvPr id="4" name="Oval 3"/>
          <p:cNvSpPr/>
          <p:nvPr/>
        </p:nvSpPr>
        <p:spPr>
          <a:xfrm>
            <a:off x="1525664" y="40731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83576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17985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1087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223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7408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380510"/>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9450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1798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15571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1834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2624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049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2346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46308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4593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73450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3645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0413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034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7793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5419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88606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17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44709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08671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59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7826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2506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154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2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26764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88279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0916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1364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04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Content Placeholder 2"/>
          <p:cNvSpPr>
            <a:spLocks noGrp="1"/>
          </p:cNvSpPr>
          <p:nvPr>
            <p:ph idx="4294967295"/>
          </p:nvPr>
        </p:nvSpPr>
        <p:spPr>
          <a:xfrm>
            <a:off x="4592968" y="1820234"/>
            <a:ext cx="4425225" cy="2782497"/>
          </a:xfrm>
          <a:prstGeom prst="rect">
            <a:avLst/>
          </a:prstGeom>
        </p:spPr>
        <p:txBody>
          <a:bodyPr>
            <a:normAutofit fontScale="92500"/>
          </a:bodyPr>
          <a:lstStyle/>
          <a:p>
            <a:r>
              <a:rPr lang="en-US" sz="2800" dirty="0" smtClean="0">
                <a:solidFill>
                  <a:schemeClr val="accent3">
                    <a:lumMod val="75000"/>
                  </a:schemeClr>
                </a:solidFill>
              </a:rPr>
              <a:t>How do we define ‘distance’?</a:t>
            </a:r>
          </a:p>
          <a:p>
            <a:r>
              <a:rPr lang="en-US" sz="2800" dirty="0" smtClean="0">
                <a:solidFill>
                  <a:schemeClr val="accent5">
                    <a:lumMod val="75000"/>
                  </a:schemeClr>
                </a:solidFill>
              </a:rPr>
              <a:t>How large a ‘distance’ do we take?</a:t>
            </a:r>
          </a:p>
          <a:p>
            <a:r>
              <a:rPr lang="en-US" sz="2800" dirty="0" smtClean="0">
                <a:solidFill>
                  <a:schemeClr val="accent4">
                    <a:lumMod val="75000"/>
                  </a:schemeClr>
                </a:solidFill>
              </a:rPr>
              <a:t>How do we know we’ve chosen a sensible ‘distance’?</a:t>
            </a:r>
            <a:endParaRPr lang="en-US" sz="2800" dirty="0">
              <a:solidFill>
                <a:schemeClr val="accent4">
                  <a:lumMod val="75000"/>
                </a:schemeClr>
              </a:solidFill>
            </a:endParaRPr>
          </a:p>
        </p:txBody>
      </p:sp>
      <p:sp>
        <p:nvSpPr>
          <p:cNvPr id="42" name="Oval 41"/>
          <p:cNvSpPr/>
          <p:nvPr/>
        </p:nvSpPr>
        <p:spPr>
          <a:xfrm>
            <a:off x="795145" y="1971386"/>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0" y="6479724"/>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68943086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define ‘distance’</a:t>
            </a:r>
            <a:endParaRPr lang="en-US" dirty="0"/>
          </a:p>
        </p:txBody>
      </p:sp>
      <p:sp>
        <p:nvSpPr>
          <p:cNvPr id="3" name="Content Placeholder 2"/>
          <p:cNvSpPr>
            <a:spLocks noGrp="1"/>
          </p:cNvSpPr>
          <p:nvPr>
            <p:ph idx="4294967295"/>
          </p:nvPr>
        </p:nvSpPr>
        <p:spPr>
          <a:xfrm>
            <a:off x="797442" y="1289393"/>
            <a:ext cx="7070651" cy="4794218"/>
          </a:xfrm>
          <a:prstGeom prst="rect">
            <a:avLst/>
          </a:prstGeom>
        </p:spPr>
        <p:txBody>
          <a:bodyPr/>
          <a:lstStyle/>
          <a:p>
            <a:r>
              <a:rPr lang="en-US" sz="2800" dirty="0" smtClean="0">
                <a:solidFill>
                  <a:schemeClr val="accent5">
                    <a:lumMod val="75000"/>
                  </a:schemeClr>
                </a:solidFill>
              </a:rPr>
              <a:t>Sequence identity</a:t>
            </a:r>
          </a:p>
          <a:p>
            <a:r>
              <a:rPr lang="en-US" sz="2800" dirty="0" smtClean="0">
                <a:solidFill>
                  <a:schemeClr val="accent3">
                    <a:lumMod val="75000"/>
                  </a:schemeClr>
                </a:solidFill>
              </a:rPr>
              <a:t>Derived score (based on sequence identity</a:t>
            </a:r>
            <a:r>
              <a:rPr lang="en-US" sz="2800" dirty="0">
                <a:solidFill>
                  <a:schemeClr val="accent3">
                    <a:lumMod val="75000"/>
                  </a:schemeClr>
                </a:solidFill>
              </a:rPr>
              <a:t>/alignment</a:t>
            </a:r>
            <a:r>
              <a:rPr lang="en-US" sz="2800" dirty="0" smtClean="0">
                <a:solidFill>
                  <a:schemeClr val="accent3">
                    <a:lumMod val="75000"/>
                  </a:schemeClr>
                </a:solidFill>
              </a:rPr>
              <a:t>)</a:t>
            </a:r>
          </a:p>
          <a:p>
            <a:pPr lvl="1"/>
            <a:r>
              <a:rPr lang="en-US" sz="2000" dirty="0" smtClean="0"/>
              <a:t>Bit score in BLAST</a:t>
            </a:r>
          </a:p>
          <a:p>
            <a:pPr lvl="1"/>
            <a:r>
              <a:rPr lang="en-US" sz="2000" dirty="0" smtClean="0"/>
              <a:t>E-value in BLAST</a:t>
            </a:r>
          </a:p>
          <a:p>
            <a:r>
              <a:rPr lang="en-US" sz="2800" dirty="0" smtClean="0">
                <a:solidFill>
                  <a:schemeClr val="accent1">
                    <a:lumMod val="75000"/>
                  </a:schemeClr>
                </a:solidFill>
              </a:rPr>
              <a:t>Derived score (based on other measures)</a:t>
            </a:r>
          </a:p>
          <a:p>
            <a:pPr lvl="1"/>
            <a:r>
              <a:rPr lang="en-US" sz="2000" dirty="0" smtClean="0"/>
              <a:t>Bit score in </a:t>
            </a:r>
            <a:r>
              <a:rPr lang="en-US" sz="2000" dirty="0" err="1" smtClean="0"/>
              <a:t>HMMer</a:t>
            </a:r>
            <a:endParaRPr lang="en-US" sz="2000" dirty="0" smtClean="0"/>
          </a:p>
          <a:p>
            <a:r>
              <a:rPr lang="en-US" sz="2800" dirty="0" smtClean="0">
                <a:solidFill>
                  <a:schemeClr val="accent4">
                    <a:lumMod val="75000"/>
                  </a:schemeClr>
                </a:solidFill>
              </a:rPr>
              <a:t>Clustering</a:t>
            </a:r>
            <a:r>
              <a:rPr lang="en-US" sz="2800" dirty="0" smtClean="0"/>
              <a:t> </a:t>
            </a:r>
            <a:r>
              <a:rPr lang="en-US" sz="2800" dirty="0" smtClean="0">
                <a:solidFill>
                  <a:srgbClr val="FF0000"/>
                </a:solidFill>
              </a:rPr>
              <a:t>(not strictly a distance)</a:t>
            </a:r>
          </a:p>
          <a:p>
            <a:pPr lvl="1"/>
            <a:r>
              <a:rPr lang="en-US" sz="2000" dirty="0" smtClean="0"/>
              <a:t>Sequence identity (e.g. CD-HIT)</a:t>
            </a:r>
          </a:p>
          <a:p>
            <a:pPr lvl="1"/>
            <a:r>
              <a:rPr lang="en-US" sz="2000" dirty="0" smtClean="0"/>
              <a:t>MCL</a:t>
            </a:r>
            <a:endParaRPr lang="en-US" sz="2000" dirty="0"/>
          </a:p>
        </p:txBody>
      </p:sp>
      <p:sp>
        <p:nvSpPr>
          <p:cNvPr id="4" name="TextBox 3"/>
          <p:cNvSpPr txBox="1"/>
          <p:nvPr/>
        </p:nvSpPr>
        <p:spPr>
          <a:xfrm>
            <a:off x="50509" y="6213062"/>
            <a:ext cx="9165289" cy="584776"/>
          </a:xfrm>
          <a:prstGeom prst="rect">
            <a:avLst/>
          </a:prstGeom>
          <a:noFill/>
        </p:spPr>
        <p:txBody>
          <a:bodyPr wrap="none" rtlCol="0">
            <a:spAutoFit/>
          </a:bodyPr>
          <a:lstStyle/>
          <a:p>
            <a:r>
              <a:rPr lang="en-US" sz="3200" b="1" dirty="0" smtClean="0">
                <a:solidFill>
                  <a:srgbClr val="3366FF"/>
                </a:solidFill>
                <a:latin typeface="Calibri"/>
                <a:cs typeface="Calibri"/>
              </a:rPr>
              <a:t>(we’re really assessing criteria for class membership)</a:t>
            </a:r>
          </a:p>
        </p:txBody>
      </p:sp>
    </p:spTree>
    <p:extLst>
      <p:ext uri="{BB962C8B-B14F-4D97-AF65-F5344CB8AC3E}">
        <p14:creationId xmlns:p14="http://schemas.microsoft.com/office/powerpoint/2010/main" val="392055994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take?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solidFill>
            <a:srgbClr val="FF0000">
              <a:alpha val="25000"/>
            </a:srgbClr>
          </a:solid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364544757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82" name="TextBox 81"/>
          <p:cNvSpPr txBox="1"/>
          <p:nvPr/>
        </p:nvSpPr>
        <p:spPr>
          <a:xfrm>
            <a:off x="5958529" y="1471676"/>
            <a:ext cx="1890887" cy="369332"/>
          </a:xfrm>
          <a:prstGeom prst="rect">
            <a:avLst/>
          </a:prstGeom>
          <a:noFill/>
        </p:spPr>
        <p:txBody>
          <a:bodyPr wrap="none" rtlCol="0">
            <a:spAutoFit/>
          </a:bodyPr>
          <a:lstStyle/>
          <a:p>
            <a:r>
              <a:rPr lang="en-US" b="1" dirty="0" smtClean="0">
                <a:solidFill>
                  <a:schemeClr val="accent3">
                    <a:lumMod val="50000"/>
                  </a:schemeClr>
                </a:solidFill>
                <a:latin typeface="Calibri"/>
                <a:cs typeface="Calibri"/>
              </a:rPr>
              <a:t>Confusion matrix:</a:t>
            </a:r>
          </a:p>
        </p:txBody>
      </p:sp>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370667274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18515291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69" name="TextBox 68"/>
          <p:cNvSpPr txBox="1"/>
          <p:nvPr/>
        </p:nvSpPr>
        <p:spPr>
          <a:xfrm>
            <a:off x="5598150" y="1463896"/>
            <a:ext cx="1430575" cy="369332"/>
          </a:xfrm>
          <a:prstGeom prst="rect">
            <a:avLst/>
          </a:prstGeom>
          <a:noFill/>
        </p:spPr>
        <p:txBody>
          <a:bodyPr wrap="none" rtlCol="0">
            <a:spAutoFit/>
          </a:bodyPr>
          <a:lstStyle/>
          <a:p>
            <a:r>
              <a:rPr lang="en-US" b="1" dirty="0" smtClean="0">
                <a:solidFill>
                  <a:srgbClr val="FF0000"/>
                </a:solidFill>
                <a:latin typeface="Calibri"/>
                <a:cs typeface="Calibri"/>
              </a:rPr>
              <a:t>True positive</a:t>
            </a:r>
          </a:p>
        </p:txBody>
      </p:sp>
      <p:sp>
        <p:nvSpPr>
          <p:cNvPr id="70" name="TextBox 69"/>
          <p:cNvSpPr txBox="1"/>
          <p:nvPr/>
        </p:nvSpPr>
        <p:spPr>
          <a:xfrm>
            <a:off x="5598150" y="3041930"/>
            <a:ext cx="1479892" cy="369332"/>
          </a:xfrm>
          <a:prstGeom prst="rect">
            <a:avLst/>
          </a:prstGeom>
          <a:noFill/>
        </p:spPr>
        <p:txBody>
          <a:bodyPr wrap="none" rtlCol="0">
            <a:spAutoFit/>
          </a:bodyPr>
          <a:lstStyle/>
          <a:p>
            <a:r>
              <a:rPr lang="en-US" b="1" dirty="0" smtClean="0">
                <a:solidFill>
                  <a:srgbClr val="3366FF"/>
                </a:solidFill>
                <a:latin typeface="Calibri"/>
                <a:cs typeface="Calibri"/>
              </a:rPr>
              <a:t>False positive</a:t>
            </a:r>
          </a:p>
        </p:txBody>
      </p:sp>
      <p:sp>
        <p:nvSpPr>
          <p:cNvPr id="71" name="TextBox 70"/>
          <p:cNvSpPr txBox="1"/>
          <p:nvPr/>
        </p:nvSpPr>
        <p:spPr>
          <a:xfrm>
            <a:off x="7590403" y="3031423"/>
            <a:ext cx="1497300" cy="369332"/>
          </a:xfrm>
          <a:prstGeom prst="rect">
            <a:avLst/>
          </a:prstGeom>
          <a:noFill/>
        </p:spPr>
        <p:txBody>
          <a:bodyPr wrap="none" rtlCol="0">
            <a:spAutoFit/>
          </a:bodyPr>
          <a:lstStyle/>
          <a:p>
            <a:r>
              <a:rPr lang="en-US" b="1" dirty="0" smtClean="0">
                <a:solidFill>
                  <a:srgbClr val="3366FF"/>
                </a:solidFill>
                <a:latin typeface="Calibri"/>
                <a:cs typeface="Calibri"/>
              </a:rPr>
              <a:t>True negative</a:t>
            </a:r>
          </a:p>
        </p:txBody>
      </p:sp>
      <p:sp>
        <p:nvSpPr>
          <p:cNvPr id="72" name="TextBox 71"/>
          <p:cNvSpPr txBox="1"/>
          <p:nvPr/>
        </p:nvSpPr>
        <p:spPr>
          <a:xfrm>
            <a:off x="7346245" y="1463896"/>
            <a:ext cx="1545766" cy="369332"/>
          </a:xfrm>
          <a:prstGeom prst="rect">
            <a:avLst/>
          </a:prstGeom>
          <a:noFill/>
        </p:spPr>
        <p:txBody>
          <a:bodyPr wrap="none" rtlCol="0">
            <a:spAutoFit/>
          </a:bodyPr>
          <a:lstStyle/>
          <a:p>
            <a:r>
              <a:rPr lang="en-US" b="1" dirty="0" smtClean="0">
                <a:solidFill>
                  <a:srgbClr val="FF0000"/>
                </a:solidFill>
                <a:latin typeface="Calibri"/>
                <a:cs typeface="Calibri"/>
              </a:rPr>
              <a:t>False negative</a:t>
            </a:r>
          </a:p>
        </p:txBody>
      </p:sp>
      <p:cxnSp>
        <p:nvCxnSpPr>
          <p:cNvPr id="74" name="Straight Arrow Connector 73"/>
          <p:cNvCxnSpPr>
            <a:stCxn id="69" idx="2"/>
          </p:cNvCxnSpPr>
          <p:nvPr/>
        </p:nvCxnSpPr>
        <p:spPr>
          <a:xfrm>
            <a:off x="6313438" y="1833228"/>
            <a:ext cx="764604" cy="530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72" idx="2"/>
          </p:cNvCxnSpPr>
          <p:nvPr/>
        </p:nvCxnSpPr>
        <p:spPr>
          <a:xfrm>
            <a:off x="8119128" y="1833228"/>
            <a:ext cx="4930" cy="4476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0" idx="3"/>
          </p:cNvCxnSpPr>
          <p:nvPr/>
        </p:nvCxnSpPr>
        <p:spPr>
          <a:xfrm flipV="1">
            <a:off x="7078042" y="2780826"/>
            <a:ext cx="81063" cy="44577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1" idx="0"/>
          </p:cNvCxnSpPr>
          <p:nvPr/>
        </p:nvCxnSpPr>
        <p:spPr>
          <a:xfrm flipH="1" flipV="1">
            <a:off x="8237582" y="2839837"/>
            <a:ext cx="101471" cy="191586"/>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5"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108548660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73364628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107174547"/>
              </p:ext>
            </p:extLst>
          </p:nvPr>
        </p:nvGraphicFramePr>
        <p:xfrm>
          <a:off x="5915116" y="3145883"/>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70840">
                <a:tc>
                  <a:txBody>
                    <a:bodyPr/>
                    <a:lstStyle/>
                    <a:p>
                      <a:r>
                        <a:rPr lang="en-US" sz="1600" b="0" dirty="0" smtClean="0"/>
                        <a:t>False discovery</a:t>
                      </a:r>
                      <a:r>
                        <a:rPr lang="en-US" sz="1600" b="0" baseline="0" dirty="0" smtClean="0"/>
                        <a:t> rate</a:t>
                      </a:r>
                      <a:endParaRPr lang="en-US" sz="1600" b="0" dirty="0"/>
                    </a:p>
                  </a:txBody>
                  <a:tcPr/>
                </a:tc>
                <a:tc>
                  <a:txBody>
                    <a:bodyPr/>
                    <a:lstStyle/>
                    <a:p>
                      <a:r>
                        <a:rPr lang="en-US" sz="1600" b="0" dirty="0" smtClean="0"/>
                        <a:t>FP/(FP+TP)</a:t>
                      </a:r>
                      <a:endParaRPr lang="en-US" sz="16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523953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451211113"/>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713764306"/>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1/37 = 0.03</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5/6 = 0.83</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1/6 = 0.17</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400" b="0" dirty="0" smtClean="0"/>
                        <a:t>36/37 = 0.97</a:t>
                      </a:r>
                      <a:endParaRPr lang="en-US" sz="14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403600136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81190970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5</a:t>
                      </a:r>
                      <a:endParaRPr lang="en-US" b="1" dirty="0"/>
                    </a:p>
                  </a:txBody>
                  <a:tcPr/>
                </a:tc>
                <a:tc>
                  <a:txBody>
                    <a:bodyPr/>
                    <a:lstStyle/>
                    <a:p>
                      <a:pPr algn="ctr"/>
                      <a:r>
                        <a:rPr lang="en-US" b="1" dirty="0" smtClean="0"/>
                        <a:t>2</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4</a:t>
                      </a:r>
                      <a:endParaRPr lang="en-US" b="1" dirty="0"/>
                    </a:p>
                  </a:txBody>
                  <a:tcPr/>
                </a:tc>
                <a:tc>
                  <a:txBody>
                    <a:bodyPr/>
                    <a:lstStyle/>
                    <a:p>
                      <a:pPr algn="ctr"/>
                      <a:r>
                        <a:rPr lang="en-US" b="1" dirty="0" smtClean="0"/>
                        <a:t>33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286655865"/>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bl>
          </a:graphicData>
        </a:graphic>
      </p:graphicFrame>
      <p:sp>
        <p:nvSpPr>
          <p:cNvPr id="48"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3046844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1045008" y="1283224"/>
            <a:ext cx="6883484" cy="2348335"/>
          </a:xfrm>
        </p:spPr>
        <p:txBody>
          <a:bodyPr/>
          <a:lstStyle/>
          <a:p>
            <a:pPr>
              <a:spcAft>
                <a:spcPts val="600"/>
              </a:spcAft>
            </a:pPr>
            <a:r>
              <a:rPr lang="en-US" dirty="0" smtClean="0">
                <a:solidFill>
                  <a:schemeClr val="accent5">
                    <a:lumMod val="75000"/>
                  </a:schemeClr>
                </a:solidFill>
              </a:rPr>
              <a:t>Plant pathogenic </a:t>
            </a:r>
            <a:r>
              <a:rPr lang="en-US" dirty="0" err="1" smtClean="0">
                <a:solidFill>
                  <a:schemeClr val="accent5">
                    <a:lumMod val="75000"/>
                  </a:schemeClr>
                </a:solidFill>
              </a:rPr>
              <a:t>enterobacterium</a:t>
            </a:r>
            <a:endParaRPr lang="en-US" dirty="0" smtClean="0">
              <a:solidFill>
                <a:schemeClr val="accent5">
                  <a:lumMod val="75000"/>
                </a:schemeClr>
              </a:solidFill>
            </a:endParaRPr>
          </a:p>
          <a:p>
            <a:pPr>
              <a:spcAft>
                <a:spcPts val="600"/>
              </a:spcAft>
            </a:pPr>
            <a:r>
              <a:rPr lang="en-US" i="1" dirty="0" smtClean="0">
                <a:solidFill>
                  <a:schemeClr val="accent3">
                    <a:lumMod val="75000"/>
                  </a:schemeClr>
                </a:solidFill>
              </a:rPr>
              <a:t>E. </a:t>
            </a:r>
            <a:r>
              <a:rPr lang="en-US" i="1" dirty="0" err="1" smtClean="0">
                <a:solidFill>
                  <a:schemeClr val="accent3">
                    <a:lumMod val="75000"/>
                  </a:schemeClr>
                </a:solidFill>
              </a:rPr>
              <a:t>carotovora</a:t>
            </a:r>
            <a:r>
              <a:rPr lang="en-US" i="1" dirty="0" smtClean="0">
                <a:solidFill>
                  <a:schemeClr val="accent3">
                    <a:lumMod val="75000"/>
                  </a:schemeClr>
                </a:solidFill>
              </a:rPr>
              <a:t> </a:t>
            </a:r>
            <a:r>
              <a:rPr lang="en-US" dirty="0" smtClean="0">
                <a:solidFill>
                  <a:schemeClr val="accent3">
                    <a:lumMod val="75000"/>
                  </a:schemeClr>
                </a:solidFill>
              </a:rPr>
              <a:t>subsp. </a:t>
            </a:r>
            <a:r>
              <a:rPr lang="en-US" i="1" dirty="0" err="1" smtClean="0">
                <a:solidFill>
                  <a:schemeClr val="accent3">
                    <a:lumMod val="75000"/>
                  </a:schemeClr>
                </a:solidFill>
              </a:rPr>
              <a:t>atroseptica</a:t>
            </a:r>
            <a:r>
              <a:rPr lang="en-US" dirty="0" smtClean="0">
                <a:solidFill>
                  <a:schemeClr val="accent3">
                    <a:lumMod val="75000"/>
                  </a:schemeClr>
                </a:solidFill>
              </a:rPr>
              <a:t> reclassified as </a:t>
            </a:r>
            <a:r>
              <a:rPr lang="en-US" i="1" dirty="0" err="1" smtClean="0">
                <a:solidFill>
                  <a:schemeClr val="accent3">
                    <a:lumMod val="75000"/>
                  </a:schemeClr>
                </a:solidFill>
              </a:rPr>
              <a:t>Pectobacterium</a:t>
            </a:r>
            <a:r>
              <a:rPr lang="en-US" i="1" dirty="0" smtClean="0">
                <a:solidFill>
                  <a:schemeClr val="accent3">
                    <a:lumMod val="75000"/>
                  </a:schemeClr>
                </a:solidFill>
              </a:rPr>
              <a:t> </a:t>
            </a:r>
            <a:r>
              <a:rPr lang="en-US" i="1" dirty="0" err="1" smtClean="0">
                <a:solidFill>
                  <a:schemeClr val="accent3">
                    <a:lumMod val="75000"/>
                  </a:schemeClr>
                </a:solidFill>
              </a:rPr>
              <a:t>atrosepticum</a:t>
            </a:r>
            <a:endParaRPr lang="en-US" i="1" dirty="0" smtClean="0">
              <a:solidFill>
                <a:schemeClr val="accent3">
                  <a:lumMod val="75000"/>
                </a:schemeClr>
              </a:solidFill>
            </a:endParaRPr>
          </a:p>
          <a:p>
            <a:pPr>
              <a:spcAft>
                <a:spcPts val="600"/>
              </a:spcAft>
            </a:pPr>
            <a:r>
              <a:rPr lang="en-US" dirty="0" smtClean="0">
                <a:solidFill>
                  <a:schemeClr val="accent1">
                    <a:lumMod val="75000"/>
                  </a:schemeClr>
                </a:solidFill>
              </a:rPr>
              <a:t>Causes blackleg (stem rot), rotting of stored tubers</a:t>
            </a:r>
          </a:p>
          <a:p>
            <a:pPr>
              <a:spcAft>
                <a:spcPts val="600"/>
              </a:spcAft>
            </a:pPr>
            <a:r>
              <a:rPr lang="en-US" dirty="0" smtClean="0"/>
              <a:t>Major rot symptoms due to PCWDEs</a:t>
            </a:r>
            <a:endParaRPr lang="en-US" dirty="0"/>
          </a:p>
        </p:txBody>
      </p:sp>
      <p:pic>
        <p:nvPicPr>
          <p:cNvPr id="4" name="Picture 3" descr="pba_mic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51" y="3843906"/>
            <a:ext cx="3553968" cy="2895600"/>
          </a:xfrm>
          <a:prstGeom prst="rect">
            <a:avLst/>
          </a:prstGeom>
        </p:spPr>
      </p:pic>
      <p:pic>
        <p:nvPicPr>
          <p:cNvPr id="5" name="Picture 4" descr="pba_blackl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025" y="3843905"/>
            <a:ext cx="4104583" cy="2898597"/>
          </a:xfrm>
          <a:prstGeom prst="rect">
            <a:avLst/>
          </a:prstGeom>
        </p:spPr>
      </p:pic>
    </p:spTree>
    <p:extLst>
      <p:ext uri="{BB962C8B-B14F-4D97-AF65-F5344CB8AC3E}">
        <p14:creationId xmlns:p14="http://schemas.microsoft.com/office/powerpoint/2010/main" val="1912956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3" name="Content Placeholder 2"/>
          <p:cNvSpPr>
            <a:spLocks noGrp="1"/>
          </p:cNvSpPr>
          <p:nvPr>
            <p:ph idx="4294967295"/>
          </p:nvPr>
        </p:nvSpPr>
        <p:spPr>
          <a:xfrm>
            <a:off x="163204" y="5297383"/>
            <a:ext cx="8819391" cy="1359989"/>
          </a:xfrm>
          <a:prstGeom prst="rect">
            <a:avLst/>
          </a:prstGeom>
        </p:spPr>
        <p:txBody>
          <a:bodyPr/>
          <a:lstStyle/>
          <a:p>
            <a:r>
              <a:rPr lang="en-US" sz="2400" dirty="0" smtClean="0">
                <a:solidFill>
                  <a:schemeClr val="accent3">
                    <a:lumMod val="75000"/>
                  </a:schemeClr>
                </a:solidFill>
              </a:rPr>
              <a:t>Our distance/boundary classifies sequences as ‘in’ or ‘out’</a:t>
            </a:r>
          </a:p>
          <a:p>
            <a:pPr lvl="1"/>
            <a:r>
              <a:rPr lang="en-US" sz="1800" dirty="0" smtClean="0">
                <a:solidFill>
                  <a:srgbClr val="FF0000"/>
                </a:solidFill>
              </a:rPr>
              <a:t>‘red’ </a:t>
            </a:r>
            <a:r>
              <a:rPr lang="en-US" sz="1800" dirty="0" smtClean="0"/>
              <a:t>or </a:t>
            </a:r>
            <a:r>
              <a:rPr lang="en-US" sz="1800" dirty="0" smtClean="0">
                <a:solidFill>
                  <a:srgbClr val="0000FF"/>
                </a:solidFill>
              </a:rPr>
              <a:t>‘blue’</a:t>
            </a:r>
          </a:p>
          <a:p>
            <a:r>
              <a:rPr lang="en-US" sz="2400" dirty="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57722868"/>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7</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14</a:t>
                      </a:r>
                      <a:endParaRPr lang="en-US" b="1" dirty="0"/>
                    </a:p>
                  </a:txBody>
                  <a:tcPr/>
                </a:tc>
                <a:tc>
                  <a:txBody>
                    <a:bodyPr/>
                    <a:lstStyle/>
                    <a:p>
                      <a:pPr algn="ctr"/>
                      <a:r>
                        <a:rPr lang="en-US" b="1" dirty="0" smtClean="0"/>
                        <a:t>23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7" name="Oval 46"/>
          <p:cNvSpPr/>
          <p:nvPr/>
        </p:nvSpPr>
        <p:spPr>
          <a:xfrm>
            <a:off x="577344" y="1458302"/>
            <a:ext cx="3340822" cy="3340822"/>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8" name="Table 47"/>
          <p:cNvGraphicFramePr>
            <a:graphicFrameLocks noGrp="1"/>
          </p:cNvGraphicFramePr>
          <p:nvPr>
            <p:extLst>
              <p:ext uri="{D42A27DB-BD31-4B8C-83A1-F6EECF244321}">
                <p14:modId xmlns:p14="http://schemas.microsoft.com/office/powerpoint/2010/main" val="3236560959"/>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0.38</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0.62</a:t>
                      </a:r>
                      <a:endParaRPr lang="en-US" sz="1600" b="0" dirty="0"/>
                    </a:p>
                  </a:txBody>
                  <a:tcPr/>
                </a:tc>
              </a:tr>
            </a:tbl>
          </a:graphicData>
        </a:graphic>
      </p:graphicFrame>
    </p:spTree>
    <p:extLst>
      <p:ext uri="{BB962C8B-B14F-4D97-AF65-F5344CB8AC3E}">
        <p14:creationId xmlns:p14="http://schemas.microsoft.com/office/powerpoint/2010/main" val="266421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allow?</a:t>
            </a:r>
            <a:endParaRPr lang="en-US" dirty="0"/>
          </a:p>
        </p:txBody>
      </p:sp>
      <p:sp>
        <p:nvSpPr>
          <p:cNvPr id="4" name="Oval 3"/>
          <p:cNvSpPr/>
          <p:nvPr/>
        </p:nvSpPr>
        <p:spPr>
          <a:xfrm>
            <a:off x="1525664" y="41429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90555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806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9216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8106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4502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20148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22549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8812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3322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747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9325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53287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52917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80428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4343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7392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732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84912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61175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95584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8686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51688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15650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66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8524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9484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8521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9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33742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95257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1613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20623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7399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95145" y="2041171"/>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Left-Right Arrow 2"/>
          <p:cNvSpPr/>
          <p:nvPr/>
        </p:nvSpPr>
        <p:spPr>
          <a:xfrm rot="19177565">
            <a:off x="3090790" y="2534614"/>
            <a:ext cx="921190" cy="240905"/>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ontent Placeholder 2"/>
          <p:cNvSpPr>
            <a:spLocks noGrp="1"/>
          </p:cNvSpPr>
          <p:nvPr>
            <p:ph idx="4294967295"/>
          </p:nvPr>
        </p:nvSpPr>
        <p:spPr>
          <a:xfrm>
            <a:off x="4513386" y="1940972"/>
            <a:ext cx="4504808" cy="4070525"/>
          </a:xfrm>
          <a:prstGeom prst="rect">
            <a:avLst/>
          </a:prstGeom>
        </p:spPr>
        <p:txBody>
          <a:bodyPr/>
          <a:lstStyle/>
          <a:p>
            <a:r>
              <a:rPr lang="en-US" sz="2800" dirty="0" smtClean="0">
                <a:solidFill>
                  <a:schemeClr val="accent3">
                    <a:lumMod val="75000"/>
                  </a:schemeClr>
                </a:solidFill>
              </a:rPr>
              <a:t>Assign known ‘positive’ and ‘negative’ examples</a:t>
            </a:r>
          </a:p>
          <a:p>
            <a:r>
              <a:rPr lang="en-US" sz="2800" dirty="0" smtClean="0">
                <a:solidFill>
                  <a:schemeClr val="accent4">
                    <a:lumMod val="75000"/>
                  </a:schemeClr>
                </a:solidFill>
              </a:rPr>
              <a:t>Vary distances and measure performance </a:t>
            </a:r>
            <a:r>
              <a:rPr lang="en-US" sz="2800" dirty="0" smtClean="0">
                <a:solidFill>
                  <a:schemeClr val="accent4">
                    <a:lumMod val="75000"/>
                  </a:schemeClr>
                </a:solidFill>
              </a:rPr>
              <a:t/>
            </a:r>
            <a:br>
              <a:rPr lang="en-US" sz="2800" dirty="0" smtClean="0">
                <a:solidFill>
                  <a:schemeClr val="accent4">
                    <a:lumMod val="75000"/>
                  </a:schemeClr>
                </a:solidFill>
              </a:rPr>
            </a:br>
            <a:r>
              <a:rPr lang="en-US" sz="2400" dirty="0" smtClean="0">
                <a:solidFill>
                  <a:schemeClr val="accent4">
                    <a:lumMod val="75000"/>
                  </a:schemeClr>
                </a:solidFill>
              </a:rPr>
              <a:t>(</a:t>
            </a:r>
            <a:r>
              <a:rPr lang="en-US" sz="2400" dirty="0" smtClean="0">
                <a:solidFill>
                  <a:schemeClr val="accent4">
                    <a:lumMod val="75000"/>
                  </a:schemeClr>
                </a:solidFill>
              </a:rPr>
              <a:t>F-measure, AUC, …)</a:t>
            </a:r>
          </a:p>
          <a:p>
            <a:r>
              <a:rPr lang="en-US" sz="2800" dirty="0" smtClean="0">
                <a:solidFill>
                  <a:schemeClr val="accent2">
                    <a:lumMod val="75000"/>
                  </a:schemeClr>
                </a:solidFill>
              </a:rPr>
              <a:t>Choose distance that gives the best performance</a:t>
            </a:r>
          </a:p>
        </p:txBody>
      </p:sp>
      <p:sp>
        <p:nvSpPr>
          <p:cNvPr id="12" name="Rectangle 11"/>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71092573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4294967295"/>
          </p:nvPr>
        </p:nvSpPr>
        <p:spPr>
          <a:xfrm>
            <a:off x="490432" y="1406418"/>
            <a:ext cx="7882555" cy="4794218"/>
          </a:xfrm>
          <a:prstGeom prst="rect">
            <a:avLst/>
          </a:prstGeom>
        </p:spPr>
        <p:txBody>
          <a:bodyPr/>
          <a:lstStyle/>
          <a:p>
            <a:pPr>
              <a:spcBef>
                <a:spcPts val="0"/>
              </a:spcBef>
              <a:spcAft>
                <a:spcPts val="600"/>
              </a:spcAft>
            </a:pPr>
            <a:r>
              <a:rPr lang="en-US" sz="2400" dirty="0" smtClean="0">
                <a:solidFill>
                  <a:schemeClr val="accent3">
                    <a:lumMod val="75000"/>
                  </a:schemeClr>
                </a:solidFill>
              </a:rPr>
              <a:t>Estimation of classifier performance depends on</a:t>
            </a:r>
          </a:p>
          <a:p>
            <a:pPr lvl="1">
              <a:spcBef>
                <a:spcPts val="0"/>
              </a:spcBef>
              <a:spcAft>
                <a:spcPts val="600"/>
              </a:spcAft>
            </a:pPr>
            <a:r>
              <a:rPr lang="en-US" sz="1800" dirty="0" smtClean="0">
                <a:solidFill>
                  <a:schemeClr val="accent3">
                    <a:lumMod val="75000"/>
                  </a:schemeClr>
                </a:solidFill>
              </a:rPr>
              <a:t>distance measure</a:t>
            </a:r>
          </a:p>
          <a:p>
            <a:pPr lvl="1">
              <a:spcBef>
                <a:spcPts val="0"/>
              </a:spcBef>
              <a:spcAft>
                <a:spcPts val="600"/>
              </a:spcAft>
            </a:pPr>
            <a:r>
              <a:rPr lang="en-US" sz="1800" dirty="0" smtClean="0">
                <a:solidFill>
                  <a:schemeClr val="accent3">
                    <a:lumMod val="75000"/>
                  </a:schemeClr>
                </a:solidFill>
              </a:rPr>
              <a:t>composition of training set (‘positives’ and ‘negatives’)</a:t>
            </a:r>
          </a:p>
          <a:p>
            <a:pPr>
              <a:spcBef>
                <a:spcPts val="0"/>
              </a:spcBef>
              <a:spcAft>
                <a:spcPts val="600"/>
              </a:spcAft>
            </a:pPr>
            <a:r>
              <a:rPr lang="en-US" sz="2400" b="1" dirty="0">
                <a:solidFill>
                  <a:schemeClr val="accent4">
                    <a:lumMod val="75000"/>
                  </a:schemeClr>
                </a:solidFill>
              </a:rPr>
              <a:t>Cross-validation gives objective measure of performance</a:t>
            </a:r>
          </a:p>
          <a:p>
            <a:pPr>
              <a:spcBef>
                <a:spcPts val="0"/>
              </a:spcBef>
              <a:spcAft>
                <a:spcPts val="600"/>
              </a:spcAft>
            </a:pPr>
            <a:r>
              <a:rPr lang="en-US" sz="2400" dirty="0" smtClean="0">
                <a:solidFill>
                  <a:schemeClr val="accent1">
                    <a:lumMod val="75000"/>
                  </a:schemeClr>
                </a:solidFill>
              </a:rPr>
              <a:t>Many strategies available, including:</a:t>
            </a:r>
          </a:p>
          <a:p>
            <a:pPr lvl="1">
              <a:spcBef>
                <a:spcPts val="0"/>
              </a:spcBef>
              <a:spcAft>
                <a:spcPts val="600"/>
              </a:spcAft>
            </a:pPr>
            <a:r>
              <a:rPr lang="en-US" sz="1800" dirty="0"/>
              <a:t>l</a:t>
            </a:r>
            <a:r>
              <a:rPr lang="en-US" sz="1800" dirty="0" smtClean="0"/>
              <a:t>eave-one-out (LOO)</a:t>
            </a:r>
          </a:p>
          <a:p>
            <a:pPr lvl="1">
              <a:spcBef>
                <a:spcPts val="0"/>
              </a:spcBef>
              <a:spcAft>
                <a:spcPts val="600"/>
              </a:spcAft>
            </a:pPr>
            <a:r>
              <a:rPr lang="en-US" sz="1800" i="1" dirty="0" smtClean="0"/>
              <a:t>k</a:t>
            </a:r>
            <a:r>
              <a:rPr lang="en-US" sz="1800" dirty="0" smtClean="0"/>
              <a:t>-fold </a:t>
            </a:r>
            <a:r>
              <a:rPr lang="en-US" sz="1800" dirty="0" err="1" smtClean="0"/>
              <a:t>crossvalidation</a:t>
            </a:r>
            <a:endParaRPr lang="en-US" sz="1800" dirty="0" smtClean="0"/>
          </a:p>
          <a:p>
            <a:pPr lvl="1">
              <a:spcBef>
                <a:spcPts val="0"/>
              </a:spcBef>
              <a:spcAft>
                <a:spcPts val="600"/>
              </a:spcAft>
            </a:pPr>
            <a:r>
              <a:rPr lang="en-US" sz="1800" dirty="0" smtClean="0"/>
              <a:t>repeated (random) subsampling</a:t>
            </a:r>
          </a:p>
          <a:p>
            <a:pPr>
              <a:spcBef>
                <a:spcPts val="0"/>
              </a:spcBef>
              <a:spcAft>
                <a:spcPts val="600"/>
              </a:spcAft>
            </a:pPr>
            <a:r>
              <a:rPr lang="en-US" sz="2400" dirty="0" smtClean="0"/>
              <a:t>Essentially: </a:t>
            </a:r>
            <a:r>
              <a:rPr lang="en-US" sz="2400" dirty="0" smtClean="0">
                <a:solidFill>
                  <a:srgbClr val="FF0000"/>
                </a:solidFill>
              </a:rPr>
              <a:t>always keep a </a:t>
            </a:r>
            <a:r>
              <a:rPr lang="en-US" sz="2400" b="1" dirty="0" smtClean="0">
                <a:solidFill>
                  <a:srgbClr val="FF0000"/>
                </a:solidFill>
              </a:rPr>
              <a:t>hold-out set</a:t>
            </a:r>
            <a:r>
              <a:rPr lang="en-US" sz="2400" dirty="0" smtClean="0">
                <a:solidFill>
                  <a:srgbClr val="FF0000"/>
                </a:solidFill>
              </a:rPr>
              <a:t> </a:t>
            </a:r>
            <a:r>
              <a:rPr lang="en-US" sz="2400" dirty="0" smtClean="0"/>
              <a:t>(not used to train)</a:t>
            </a:r>
            <a:endParaRPr lang="en-US" sz="24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92693981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a:t>
            </a:r>
            <a:r>
              <a:rPr lang="en-US" dirty="0"/>
              <a:t>C</a:t>
            </a:r>
            <a:r>
              <a:rPr lang="en-US" dirty="0" smtClean="0"/>
              <a:t>ross-validation</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351179692"/>
              </p:ext>
            </p:extLst>
          </p:nvPr>
        </p:nvGraphicFramePr>
        <p:xfrm>
          <a:off x="5912994" y="1797468"/>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r h="370840">
                <a:tc>
                  <a:txBody>
                    <a:bodyPr/>
                    <a:lstStyle/>
                    <a:p>
                      <a:r>
                        <a:rPr lang="en-US" sz="1600" b="0" dirty="0" smtClean="0"/>
                        <a:t>Precision</a:t>
                      </a:r>
                      <a:endParaRPr lang="en-US" sz="1600" b="0" dirty="0"/>
                    </a:p>
                  </a:txBody>
                  <a:tcPr/>
                </a:tc>
                <a:tc>
                  <a:txBody>
                    <a:bodyPr/>
                    <a:lstStyle/>
                    <a:p>
                      <a:r>
                        <a:rPr lang="en-US" sz="1600" b="0" dirty="0" smtClean="0"/>
                        <a:t>0.56</a:t>
                      </a:r>
                      <a:endParaRPr lang="en-US" sz="1600" b="0" dirty="0"/>
                    </a:p>
                  </a:txBody>
                  <a:tcPr/>
                </a:tc>
              </a:tr>
            </a:tbl>
          </a:graphicData>
        </a:graphic>
      </p:graphicFrame>
      <p:sp>
        <p:nvSpPr>
          <p:cNvPr id="23" name="TextBox 22"/>
          <p:cNvSpPr txBox="1"/>
          <p:nvPr/>
        </p:nvSpPr>
        <p:spPr>
          <a:xfrm>
            <a:off x="313336" y="5048843"/>
            <a:ext cx="8338703" cy="1200328"/>
          </a:xfrm>
          <a:prstGeom prst="rect">
            <a:avLst/>
          </a:prstGeom>
          <a:noFill/>
        </p:spPr>
        <p:txBody>
          <a:bodyPr wrap="square" rtlCol="0">
            <a:spAutoFit/>
          </a:bodyPr>
          <a:lstStyle/>
          <a:p>
            <a:pPr marL="457200" indent="-457200">
              <a:buFont typeface="Arial"/>
              <a:buChar char="•"/>
            </a:pPr>
            <a:r>
              <a:rPr lang="en-US" sz="2400" dirty="0" smtClean="0">
                <a:solidFill>
                  <a:schemeClr val="accent3">
                    <a:lumMod val="75000"/>
                  </a:schemeClr>
                </a:solidFill>
                <a:latin typeface="Calibri"/>
                <a:cs typeface="Calibri"/>
              </a:rPr>
              <a:t>Used </a:t>
            </a:r>
            <a:r>
              <a:rPr lang="en-US" sz="2400" dirty="0" err="1" smtClean="0">
                <a:solidFill>
                  <a:schemeClr val="accent3">
                    <a:lumMod val="75000"/>
                  </a:schemeClr>
                </a:solidFill>
                <a:latin typeface="Calibri"/>
                <a:cs typeface="Calibri"/>
              </a:rPr>
              <a:t>crossvalidation</a:t>
            </a:r>
            <a:r>
              <a:rPr lang="en-US" sz="2400" dirty="0" smtClean="0">
                <a:solidFill>
                  <a:schemeClr val="accent3">
                    <a:lumMod val="75000"/>
                  </a:schemeClr>
                </a:solidFill>
                <a:latin typeface="Calibri"/>
                <a:cs typeface="Calibri"/>
              </a:rPr>
              <a:t> to find ‘best’ method &amp; parameters</a:t>
            </a:r>
          </a:p>
          <a:p>
            <a:pPr marL="457200" indent="-457200">
              <a:buFont typeface="Arial"/>
              <a:buChar char="•"/>
            </a:pPr>
            <a:r>
              <a:rPr lang="en-US" sz="2400" dirty="0" smtClean="0">
                <a:solidFill>
                  <a:schemeClr val="accent5">
                    <a:lumMod val="75000"/>
                  </a:schemeClr>
                </a:solidFill>
                <a:latin typeface="Calibri"/>
                <a:cs typeface="Calibri"/>
              </a:rPr>
              <a:t>This </a:t>
            </a:r>
            <a:r>
              <a:rPr lang="en-US" sz="2400" dirty="0" smtClean="0">
                <a:solidFill>
                  <a:schemeClr val="accent5">
                    <a:lumMod val="75000"/>
                  </a:schemeClr>
                </a:solidFill>
                <a:latin typeface="Calibri"/>
                <a:cs typeface="Calibri"/>
              </a:rPr>
              <a:t>gives </a:t>
            </a:r>
            <a:r>
              <a:rPr lang="en-US" sz="2400" dirty="0" smtClean="0">
                <a:solidFill>
                  <a:schemeClr val="accent5">
                    <a:lumMod val="75000"/>
                  </a:schemeClr>
                </a:solidFill>
                <a:latin typeface="Calibri"/>
                <a:cs typeface="Calibri"/>
              </a:rPr>
              <a:t>estimated </a:t>
            </a:r>
            <a:r>
              <a:rPr lang="en-US" sz="2400" dirty="0" smtClean="0">
                <a:solidFill>
                  <a:schemeClr val="accent5">
                    <a:lumMod val="75000"/>
                  </a:schemeClr>
                </a:solidFill>
                <a:latin typeface="Calibri"/>
                <a:cs typeface="Calibri"/>
              </a:rPr>
              <a:t>performance metrics on unseen data</a:t>
            </a:r>
            <a:endParaRPr lang="en-US" sz="2400" dirty="0" smtClean="0">
              <a:solidFill>
                <a:schemeClr val="accent4">
                  <a:lumMod val="75000"/>
                </a:schemeClr>
              </a:solidFill>
              <a:latin typeface="Calibri"/>
              <a:cs typeface="Calibri"/>
            </a:endParaRPr>
          </a:p>
          <a:p>
            <a:pPr marL="457200" indent="-457200">
              <a:buFont typeface="Arial"/>
              <a:buChar char="•"/>
            </a:pPr>
            <a:r>
              <a:rPr lang="en-US" sz="2400" dirty="0" smtClean="0">
                <a:solidFill>
                  <a:schemeClr val="accent4">
                    <a:lumMod val="75000"/>
                  </a:schemeClr>
                </a:solidFill>
                <a:latin typeface="Calibri"/>
                <a:cs typeface="Calibri"/>
              </a:rPr>
              <a:t>Apply ‘best’ method to complete dataset for prediction</a:t>
            </a:r>
          </a:p>
        </p:txBody>
      </p:sp>
      <p:sp>
        <p:nvSpPr>
          <p:cNvPr id="46" name="Rectangle 45"/>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145110987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147" y="1542547"/>
            <a:ext cx="9171311" cy="5315453"/>
            <a:chOff x="-7147" y="1542547"/>
            <a:chExt cx="9171311" cy="5315453"/>
          </a:xfrm>
        </p:grpSpPr>
        <p:pic>
          <p:nvPicPr>
            <p:cNvPr id="10" name="Picture 9"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11" name="Picture 10"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a:t>
            </a:r>
            <a:endParaRPr lang="en-US" dirty="0"/>
          </a:p>
        </p:txBody>
      </p:sp>
      <p:sp>
        <p:nvSpPr>
          <p:cNvPr id="3" name="Content Placeholder 2"/>
          <p:cNvSpPr>
            <a:spLocks noGrp="1"/>
          </p:cNvSpPr>
          <p:nvPr>
            <p:ph idx="4294967295"/>
          </p:nvPr>
        </p:nvSpPr>
        <p:spPr>
          <a:xfrm>
            <a:off x="214334" y="1308285"/>
            <a:ext cx="8715993" cy="3998828"/>
          </a:xfrm>
          <a:prstGeom prst="rect">
            <a:avLst/>
          </a:prstGeom>
        </p:spPr>
        <p:txBody>
          <a:bodyPr>
            <a:noAutofit/>
          </a:bodyPr>
          <a:lstStyle/>
          <a:p>
            <a:r>
              <a:rPr lang="en-US" sz="2400" dirty="0" smtClean="0"/>
              <a:t>Routine medical checkup</a:t>
            </a:r>
          </a:p>
          <a:p>
            <a:r>
              <a:rPr lang="en-US" sz="2400" dirty="0" smtClean="0"/>
              <a:t>Test for disease X (horrible, unpleasant, potentially suppurating)</a:t>
            </a:r>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rgbClr val="77933C"/>
                </a:solidFill>
              </a:rPr>
              <a:t>95%</a:t>
            </a:r>
            <a:r>
              <a:rPr lang="en-US" sz="2400" dirty="0"/>
              <a:t> </a:t>
            </a:r>
            <a:endParaRPr lang="en-US" sz="2400" dirty="0" smtClean="0"/>
          </a:p>
          <a:p>
            <a:r>
              <a:rPr lang="en-US" sz="2400" dirty="0" smtClean="0"/>
              <a:t>Test has </a:t>
            </a:r>
            <a:r>
              <a:rPr lang="en-US" sz="2400" b="1" i="1" dirty="0" smtClean="0">
                <a:solidFill>
                  <a:schemeClr val="accent6">
                    <a:lumMod val="75000"/>
                  </a:schemeClr>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a:t>
            </a:r>
            <a:r>
              <a:rPr lang="en-US" sz="2400" b="1" dirty="0" smtClean="0">
                <a:solidFill>
                  <a:srgbClr val="FF0000"/>
                </a:solidFill>
              </a:rPr>
              <a:t>positive</a:t>
            </a:r>
            <a:r>
              <a:rPr lang="en-US" sz="2400" dirty="0" smtClean="0"/>
              <a:t> (bad luck, there)</a:t>
            </a:r>
            <a:endParaRPr lang="en-US" sz="2400" dirty="0" smtClean="0"/>
          </a:p>
          <a:p>
            <a:r>
              <a:rPr lang="en-US" sz="2400" dirty="0" smtClean="0"/>
              <a:t>What is the probability that you have disease X?</a:t>
            </a:r>
            <a:endParaRPr lang="en-US" sz="2400" dirty="0"/>
          </a:p>
        </p:txBody>
      </p:sp>
      <p:sp>
        <p:nvSpPr>
          <p:cNvPr id="4" name="TextBox 3"/>
          <p:cNvSpPr txBox="1"/>
          <p:nvPr/>
        </p:nvSpPr>
        <p:spPr>
          <a:xfrm>
            <a:off x="40737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0.01</a:t>
            </a:r>
          </a:p>
        </p:txBody>
      </p:sp>
      <p:sp>
        <p:nvSpPr>
          <p:cNvPr id="5" name="TextBox 4"/>
          <p:cNvSpPr txBox="1"/>
          <p:nvPr/>
        </p:nvSpPr>
        <p:spPr>
          <a:xfrm>
            <a:off x="2044905" y="4841784"/>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0.05</a:t>
            </a:r>
          </a:p>
        </p:txBody>
      </p:sp>
      <p:sp>
        <p:nvSpPr>
          <p:cNvPr id="6" name="TextBox 5"/>
          <p:cNvSpPr txBox="1"/>
          <p:nvPr/>
        </p:nvSpPr>
        <p:spPr>
          <a:xfrm>
            <a:off x="5319961"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0.95</a:t>
            </a:r>
          </a:p>
        </p:txBody>
      </p:sp>
      <p:sp>
        <p:nvSpPr>
          <p:cNvPr id="7" name="TextBox 6"/>
          <p:cNvSpPr txBox="1"/>
          <p:nvPr/>
        </p:nvSpPr>
        <p:spPr>
          <a:xfrm>
            <a:off x="695748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0.99</a:t>
            </a:r>
          </a:p>
        </p:txBody>
      </p:sp>
      <p:sp>
        <p:nvSpPr>
          <p:cNvPr id="8" name="TextBox 7"/>
          <p:cNvSpPr txBox="1"/>
          <p:nvPr/>
        </p:nvSpPr>
        <p:spPr>
          <a:xfrm>
            <a:off x="3682433"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0.50</a:t>
            </a:r>
          </a:p>
        </p:txBody>
      </p:sp>
    </p:spTree>
    <p:extLst>
      <p:ext uri="{BB962C8B-B14F-4D97-AF65-F5344CB8AC3E}">
        <p14:creationId xmlns:p14="http://schemas.microsoft.com/office/powerpoint/2010/main" val="187833235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 part II</a:t>
            </a:r>
            <a:endParaRPr lang="en-US" dirty="0"/>
          </a:p>
        </p:txBody>
      </p:sp>
      <p:sp>
        <p:nvSpPr>
          <p:cNvPr id="3" name="Content Placeholder 2"/>
          <p:cNvSpPr>
            <a:spLocks noGrp="1"/>
          </p:cNvSpPr>
          <p:nvPr>
            <p:ph idx="4294967295"/>
          </p:nvPr>
        </p:nvSpPr>
        <p:spPr>
          <a:xfrm>
            <a:off x="214334" y="1378074"/>
            <a:ext cx="8715993" cy="3647391"/>
          </a:xfrm>
          <a:prstGeom prst="rect">
            <a:avLst/>
          </a:prstGeom>
        </p:spPr>
        <p:txBody>
          <a:bodyPr>
            <a:noAutofit/>
          </a:bodyPr>
          <a:lstStyle/>
          <a:p>
            <a:r>
              <a:rPr lang="en-US" sz="2400" dirty="0" smtClean="0"/>
              <a:t>Test for disease X (horrible, unpleasant, potentially suppurating)</a:t>
            </a:r>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chemeClr val="accent3">
                    <a:lumMod val="75000"/>
                  </a:schemeClr>
                </a:solidFill>
              </a:rPr>
              <a:t>95%</a:t>
            </a:r>
            <a:r>
              <a:rPr lang="en-US" sz="2400" dirty="0"/>
              <a:t> </a:t>
            </a:r>
            <a:endParaRPr lang="en-US" sz="2400" dirty="0" smtClean="0"/>
          </a:p>
          <a:p>
            <a:r>
              <a:rPr lang="en-US" sz="2400" dirty="0" smtClean="0"/>
              <a:t>Test has </a:t>
            </a:r>
            <a:r>
              <a:rPr lang="en-US" sz="2400" b="1" i="1" dirty="0" smtClean="0">
                <a:solidFill>
                  <a:srgbClr val="E46C0A"/>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positive</a:t>
            </a:r>
          </a:p>
          <a:p>
            <a:r>
              <a:rPr lang="en-US" sz="2400" dirty="0" smtClean="0"/>
              <a:t>To calculate the probability that the test correctly determines whether you have the disease, you need to know the </a:t>
            </a:r>
            <a:r>
              <a:rPr lang="en-US" sz="2400" b="1" dirty="0" smtClean="0">
                <a:solidFill>
                  <a:schemeClr val="accent5">
                    <a:lumMod val="75000"/>
                  </a:schemeClr>
                </a:solidFill>
              </a:rPr>
              <a:t>baseline occurrence</a:t>
            </a:r>
            <a:r>
              <a:rPr lang="en-US" sz="2400" dirty="0" smtClean="0"/>
              <a:t>.</a:t>
            </a:r>
            <a:endParaRPr lang="en-US" sz="2400" dirty="0"/>
          </a:p>
        </p:txBody>
      </p:sp>
      <p:sp>
        <p:nvSpPr>
          <p:cNvPr id="8" name="TextBox 7"/>
          <p:cNvSpPr txBox="1"/>
          <p:nvPr/>
        </p:nvSpPr>
        <p:spPr>
          <a:xfrm>
            <a:off x="214334" y="5083046"/>
            <a:ext cx="8791189" cy="1231106"/>
          </a:xfrm>
          <a:prstGeom prst="rect">
            <a:avLst/>
          </a:prstGeom>
          <a:noFill/>
        </p:spPr>
        <p:txBody>
          <a:bodyPr wrap="none" rtlCol="0">
            <a:spAutoFit/>
          </a:bodyPr>
          <a:lstStyle/>
          <a:p>
            <a:pPr>
              <a:spcAft>
                <a:spcPts val="1200"/>
              </a:spcAft>
            </a:pPr>
            <a:r>
              <a:rPr lang="en-US" sz="3200" b="1" dirty="0" smtClean="0">
                <a:solidFill>
                  <a:schemeClr val="accent1">
                    <a:lumMod val="50000"/>
                  </a:schemeClr>
                </a:solidFill>
                <a:effectLst>
                  <a:glow rad="101600">
                    <a:srgbClr val="FFFF00">
                      <a:alpha val="75000"/>
                    </a:srgbClr>
                  </a:glow>
                </a:effectLst>
                <a:latin typeface="Calibri"/>
                <a:cs typeface="Calibri"/>
              </a:rPr>
              <a:t>Baseline occurrence: 1% ⇒ P(disease|+</a:t>
            </a:r>
            <a:r>
              <a:rPr lang="en-US" sz="3200" b="1" dirty="0" err="1" smtClean="0">
                <a:solidFill>
                  <a:schemeClr val="accent1">
                    <a:lumMod val="50000"/>
                  </a:schemeClr>
                </a:solidFill>
                <a:effectLst>
                  <a:glow rad="101600">
                    <a:srgbClr val="FFFF00">
                      <a:alpha val="75000"/>
                    </a:srgbClr>
                  </a:glow>
                </a:effectLst>
                <a:latin typeface="Calibri"/>
                <a:cs typeface="Calibri"/>
              </a:rPr>
              <a:t>ve</a:t>
            </a:r>
            <a:r>
              <a:rPr lang="en-US" sz="3200" b="1" dirty="0" smtClean="0">
                <a:solidFill>
                  <a:schemeClr val="accent1">
                    <a:lumMod val="50000"/>
                  </a:schemeClr>
                </a:solidFill>
                <a:effectLst>
                  <a:glow rad="101600">
                    <a:srgbClr val="FFFF00">
                      <a:alpha val="75000"/>
                    </a:srgbClr>
                  </a:glow>
                </a:effectLst>
                <a:latin typeface="Calibri"/>
                <a:cs typeface="Calibri"/>
              </a:rPr>
              <a:t>)=0.490 </a:t>
            </a:r>
          </a:p>
          <a:p>
            <a:pPr>
              <a:spcAft>
                <a:spcPts val="1200"/>
              </a:spcAft>
            </a:pPr>
            <a:r>
              <a:rPr lang="en-US" sz="3200" b="1" dirty="0">
                <a:solidFill>
                  <a:schemeClr val="accent1">
                    <a:lumMod val="50000"/>
                  </a:schemeClr>
                </a:solidFill>
                <a:effectLst>
                  <a:glow rad="101600">
                    <a:srgbClr val="FFFF00">
                      <a:alpha val="75000"/>
                    </a:srgbClr>
                  </a:glow>
                </a:effectLst>
                <a:cs typeface="Calibri"/>
              </a:rPr>
              <a:t>Baseline occurrence: </a:t>
            </a:r>
            <a:r>
              <a:rPr lang="en-US" sz="3200" b="1" dirty="0" smtClean="0">
                <a:solidFill>
                  <a:schemeClr val="accent1">
                    <a:lumMod val="50000"/>
                  </a:schemeClr>
                </a:solidFill>
                <a:effectLst>
                  <a:glow rad="101600">
                    <a:srgbClr val="FFFF00">
                      <a:alpha val="75000"/>
                    </a:srgbClr>
                  </a:glow>
                </a:effectLst>
                <a:cs typeface="Calibri"/>
              </a:rPr>
              <a:t>80% </a:t>
            </a:r>
            <a:r>
              <a:rPr lang="en-US" sz="3200" b="1" dirty="0">
                <a:solidFill>
                  <a:schemeClr val="accent1">
                    <a:lumMod val="50000"/>
                  </a:schemeClr>
                </a:solidFill>
                <a:effectLst>
                  <a:glow rad="101600">
                    <a:srgbClr val="FFFF00">
                      <a:alpha val="75000"/>
                    </a:srgbClr>
                  </a:glow>
                </a:effectLst>
                <a:cs typeface="Calibri"/>
              </a:rPr>
              <a:t>⇒ </a:t>
            </a:r>
            <a:r>
              <a:rPr lang="en-US" sz="3200" b="1" dirty="0" smtClean="0">
                <a:solidFill>
                  <a:schemeClr val="accent1">
                    <a:lumMod val="50000"/>
                  </a:schemeClr>
                </a:solidFill>
                <a:effectLst>
                  <a:glow rad="101600">
                    <a:srgbClr val="FFFF00">
                      <a:alpha val="75000"/>
                    </a:srgbClr>
                  </a:glow>
                </a:effectLst>
                <a:cs typeface="Calibri"/>
              </a:rPr>
              <a:t>P(disease|+</a:t>
            </a:r>
            <a:r>
              <a:rPr lang="en-US" sz="3200" b="1" dirty="0" err="1" smtClean="0">
                <a:solidFill>
                  <a:schemeClr val="accent1">
                    <a:lumMod val="50000"/>
                  </a:schemeClr>
                </a:solidFill>
                <a:effectLst>
                  <a:glow rad="101600">
                    <a:srgbClr val="FFFF00">
                      <a:alpha val="75000"/>
                    </a:srgbClr>
                  </a:glow>
                </a:effectLst>
                <a:cs typeface="Calibri"/>
              </a:rPr>
              <a:t>ve</a:t>
            </a:r>
            <a:r>
              <a:rPr lang="en-US" sz="3200" b="1" dirty="0" smtClean="0">
                <a:solidFill>
                  <a:schemeClr val="accent1">
                    <a:lumMod val="50000"/>
                  </a:schemeClr>
                </a:solidFill>
                <a:effectLst>
                  <a:glow rad="101600">
                    <a:srgbClr val="FFFF00">
                      <a:alpha val="75000"/>
                    </a:srgbClr>
                  </a:glow>
                </a:effectLst>
                <a:cs typeface="Calibri"/>
              </a:rPr>
              <a:t>)=0.997</a:t>
            </a:r>
            <a:endParaRPr lang="en-US" sz="3200" b="1" dirty="0">
              <a:solidFill>
                <a:schemeClr val="accent1">
                  <a:lumMod val="50000"/>
                </a:schemeClr>
              </a:solidFill>
              <a:effectLst>
                <a:glow rad="101600">
                  <a:srgbClr val="FFFF00">
                    <a:alpha val="75000"/>
                  </a:srgbClr>
                </a:glow>
              </a:effectLst>
              <a:cs typeface="Calibri"/>
            </a:endParaRPr>
          </a:p>
        </p:txBody>
      </p:sp>
    </p:spTree>
    <p:extLst>
      <p:ext uri="{BB962C8B-B14F-4D97-AF65-F5344CB8AC3E}">
        <p14:creationId xmlns:p14="http://schemas.microsoft.com/office/powerpoint/2010/main" val="379200592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What is the baseline occurrence for effectors?</a:t>
            </a:r>
            <a:endParaRPr lang="en-US" sz="2800" dirty="0"/>
          </a:p>
        </p:txBody>
      </p:sp>
      <p:sp>
        <p:nvSpPr>
          <p:cNvPr id="3" name="Content Placeholder 2"/>
          <p:cNvSpPr>
            <a:spLocks noGrp="1"/>
          </p:cNvSpPr>
          <p:nvPr>
            <p:ph idx="4294967295"/>
          </p:nvPr>
        </p:nvSpPr>
        <p:spPr>
          <a:xfrm>
            <a:off x="232327" y="1163782"/>
            <a:ext cx="8767919" cy="5606712"/>
          </a:xfrm>
          <a:prstGeom prst="rect">
            <a:avLst/>
          </a:prstGeom>
        </p:spPr>
        <p:txBody>
          <a:bodyPr/>
          <a:lstStyle/>
          <a:p>
            <a:pPr>
              <a:spcBef>
                <a:spcPts val="0"/>
              </a:spcBef>
              <a:spcAft>
                <a:spcPts val="600"/>
              </a:spcAft>
            </a:pPr>
            <a:r>
              <a:rPr lang="en-US" sz="2800" b="1" dirty="0" smtClean="0">
                <a:solidFill>
                  <a:schemeClr val="accent3">
                    <a:lumMod val="75000"/>
                  </a:schemeClr>
                </a:solidFill>
              </a:rPr>
              <a:t>Usually rely on predictions for expected baseline</a:t>
            </a:r>
          </a:p>
          <a:p>
            <a:pPr>
              <a:spcBef>
                <a:spcPts val="0"/>
              </a:spcBef>
              <a:spcAft>
                <a:spcPts val="600"/>
              </a:spcAft>
            </a:pPr>
            <a:r>
              <a:rPr lang="en-US" sz="2800" b="1" dirty="0" smtClean="0">
                <a:solidFill>
                  <a:schemeClr val="accent1">
                    <a:lumMod val="75000"/>
                  </a:schemeClr>
                </a:solidFill>
              </a:rPr>
              <a:t>Bacterial genomes: </a:t>
            </a:r>
            <a:r>
              <a:rPr lang="en-US" sz="2800" dirty="0" smtClean="0">
                <a:solidFill>
                  <a:schemeClr val="accent1">
                    <a:lumMod val="75000"/>
                  </a:schemeClr>
                </a:solidFill>
              </a:rPr>
              <a:t>≈4500 genes</a:t>
            </a:r>
          </a:p>
          <a:p>
            <a:pPr lvl="1">
              <a:spcBef>
                <a:spcPts val="0"/>
              </a:spcBef>
              <a:spcAft>
                <a:spcPts val="600"/>
              </a:spcAft>
            </a:pPr>
            <a:r>
              <a:rPr lang="en-US" sz="2000" dirty="0" smtClean="0"/>
              <a:t>Type III effectors: 1-10% (Arnold </a:t>
            </a:r>
            <a:r>
              <a:rPr lang="en-US" sz="2000" i="1" dirty="0" smtClean="0"/>
              <a:t>et al. </a:t>
            </a:r>
            <a:r>
              <a:rPr lang="en-US" sz="2000" dirty="0" smtClean="0"/>
              <a:t>2009); 1-2% (</a:t>
            </a:r>
            <a:r>
              <a:rPr lang="en-US" sz="2000" dirty="0" err="1" smtClean="0"/>
              <a:t>Collmer</a:t>
            </a:r>
            <a:r>
              <a:rPr lang="en-US" sz="2000" dirty="0" smtClean="0"/>
              <a:t> </a:t>
            </a:r>
            <a:r>
              <a:rPr lang="en-US" sz="2000" i="1" dirty="0" smtClean="0"/>
              <a:t>et al.</a:t>
            </a:r>
            <a:r>
              <a:rPr lang="en-US" sz="2000" dirty="0" smtClean="0"/>
              <a:t> 2002); 1% (</a:t>
            </a:r>
            <a:r>
              <a:rPr lang="en-US" sz="2000" dirty="0" err="1" smtClean="0"/>
              <a:t>Boch</a:t>
            </a:r>
            <a:r>
              <a:rPr lang="en-US" sz="2000" dirty="0" smtClean="0"/>
              <a:t> and </a:t>
            </a:r>
            <a:r>
              <a:rPr lang="en-US" sz="2000" dirty="0" err="1" smtClean="0"/>
              <a:t>Bonas</a:t>
            </a:r>
            <a:r>
              <a:rPr lang="en-US" sz="2000" dirty="0" smtClean="0"/>
              <a:t>, 2010)</a:t>
            </a:r>
          </a:p>
          <a:p>
            <a:pPr>
              <a:spcBef>
                <a:spcPts val="0"/>
              </a:spcBef>
              <a:spcAft>
                <a:spcPts val="600"/>
              </a:spcAft>
            </a:pPr>
            <a:r>
              <a:rPr lang="en-US" sz="2800" b="1" dirty="0" err="1" smtClean="0">
                <a:solidFill>
                  <a:schemeClr val="accent4">
                    <a:lumMod val="75000"/>
                  </a:schemeClr>
                </a:solidFill>
              </a:rPr>
              <a:t>Oomycete</a:t>
            </a:r>
            <a:r>
              <a:rPr lang="en-US" sz="2800" b="1" dirty="0" smtClean="0">
                <a:solidFill>
                  <a:schemeClr val="accent4">
                    <a:lumMod val="75000"/>
                  </a:schemeClr>
                </a:solidFill>
              </a:rPr>
              <a:t>/fungal genomes</a:t>
            </a:r>
            <a:r>
              <a:rPr lang="en-US" sz="2800" dirty="0" smtClean="0">
                <a:solidFill>
                  <a:schemeClr val="accent4">
                    <a:lumMod val="75000"/>
                  </a:schemeClr>
                </a:solidFill>
              </a:rPr>
              <a:t>: ≈20000 genes</a:t>
            </a:r>
          </a:p>
          <a:p>
            <a:pPr lvl="1">
              <a:spcBef>
                <a:spcPts val="0"/>
              </a:spcBef>
              <a:spcAft>
                <a:spcPts val="600"/>
              </a:spcAft>
            </a:pPr>
            <a:r>
              <a:rPr lang="en-US" sz="2000" dirty="0" err="1" smtClean="0"/>
              <a:t>RxLRs</a:t>
            </a:r>
            <a:r>
              <a:rPr lang="en-US" sz="2000" dirty="0" smtClean="0"/>
              <a:t>: 120-460 (1-2%; </a:t>
            </a:r>
            <a:r>
              <a:rPr lang="en-US" sz="2000" dirty="0" err="1" smtClean="0"/>
              <a:t>Whisson</a:t>
            </a:r>
            <a:r>
              <a:rPr lang="en-US" sz="2000" dirty="0" smtClean="0"/>
              <a:t> </a:t>
            </a:r>
            <a:r>
              <a:rPr lang="en-US" sz="2000" i="1" dirty="0" smtClean="0"/>
              <a:t>et al.</a:t>
            </a:r>
            <a:r>
              <a:rPr lang="en-US" sz="2000" dirty="0" smtClean="0"/>
              <a:t> 2007); ≤563 (≲2% Haas </a:t>
            </a:r>
            <a:r>
              <a:rPr lang="en-US" sz="2000" i="1" dirty="0" smtClean="0"/>
              <a:t>et al.</a:t>
            </a:r>
            <a:r>
              <a:rPr lang="en-US" sz="2000" dirty="0" smtClean="0"/>
              <a:t> 2009); </a:t>
            </a:r>
          </a:p>
          <a:p>
            <a:pPr lvl="1">
              <a:spcBef>
                <a:spcPts val="0"/>
              </a:spcBef>
              <a:spcAft>
                <a:spcPts val="600"/>
              </a:spcAft>
            </a:pPr>
            <a:r>
              <a:rPr lang="en-US" sz="2000" dirty="0" smtClean="0"/>
              <a:t>CRNs: 19-196 (≲1%; Haas </a:t>
            </a:r>
            <a:r>
              <a:rPr lang="en-US" sz="2000" i="1" dirty="0" smtClean="0"/>
              <a:t>et al.</a:t>
            </a:r>
            <a:r>
              <a:rPr lang="en-US" sz="2000" dirty="0" smtClean="0"/>
              <a:t> 2009)</a:t>
            </a:r>
          </a:p>
          <a:p>
            <a:pPr lvl="1">
              <a:spcBef>
                <a:spcPts val="0"/>
              </a:spcBef>
              <a:spcAft>
                <a:spcPts val="600"/>
              </a:spcAft>
            </a:pPr>
            <a:r>
              <a:rPr lang="en-US" sz="2000" dirty="0" err="1" smtClean="0"/>
              <a:t>CHxC</a:t>
            </a:r>
            <a:r>
              <a:rPr lang="en-US" sz="2000" dirty="0" smtClean="0"/>
              <a:t>: ≈30 (&lt;1%; </a:t>
            </a:r>
            <a:r>
              <a:rPr lang="en-US" sz="2000" dirty="0" err="1" smtClean="0"/>
              <a:t>Kemen</a:t>
            </a:r>
            <a:r>
              <a:rPr lang="en-US" sz="2000" dirty="0" smtClean="0"/>
              <a:t> </a:t>
            </a:r>
            <a:r>
              <a:rPr lang="en-US" sz="2000" i="1" dirty="0" smtClean="0"/>
              <a:t>et al</a:t>
            </a:r>
            <a:r>
              <a:rPr lang="en-US" sz="2000" dirty="0" smtClean="0"/>
              <a:t>. 2011)</a:t>
            </a:r>
          </a:p>
          <a:p>
            <a:pPr>
              <a:spcBef>
                <a:spcPts val="0"/>
              </a:spcBef>
              <a:spcAft>
                <a:spcPts val="600"/>
              </a:spcAft>
            </a:pPr>
            <a:r>
              <a:rPr lang="en-US" sz="2800" b="1" u="sng" dirty="0" smtClean="0">
                <a:solidFill>
                  <a:srgbClr val="FF0000"/>
                </a:solidFill>
              </a:rPr>
              <a:t>We need to take care over result interpretation:</a:t>
            </a:r>
          </a:p>
          <a:p>
            <a:pPr lvl="1">
              <a:spcBef>
                <a:spcPts val="0"/>
              </a:spcBef>
              <a:spcAft>
                <a:spcPts val="600"/>
              </a:spcAft>
            </a:pPr>
            <a:r>
              <a:rPr lang="en-US" sz="2000" dirty="0" smtClean="0"/>
              <a:t>Prediction method with </a:t>
            </a:r>
            <a:r>
              <a:rPr lang="en-US" sz="2000" dirty="0" smtClean="0">
                <a:solidFill>
                  <a:srgbClr val="3366FF"/>
                </a:solidFill>
              </a:rPr>
              <a:t>5% false negative rate </a:t>
            </a:r>
            <a:r>
              <a:rPr lang="en-US" sz="2000" dirty="0" smtClean="0"/>
              <a:t>and </a:t>
            </a:r>
            <a:r>
              <a:rPr lang="en-US" sz="2000" dirty="0" smtClean="0">
                <a:solidFill>
                  <a:srgbClr val="3366FF"/>
                </a:solidFill>
              </a:rPr>
              <a:t>1% false positive rate</a:t>
            </a:r>
            <a:r>
              <a:rPr lang="en-US" sz="2000" dirty="0" smtClean="0"/>
              <a:t>, with </a:t>
            </a:r>
            <a:r>
              <a:rPr lang="en-US" sz="2000" dirty="0" smtClean="0">
                <a:solidFill>
                  <a:srgbClr val="3366FF"/>
                </a:solidFill>
              </a:rPr>
              <a:t>1% baseline</a:t>
            </a:r>
            <a:r>
              <a:rPr lang="en-US" sz="2000" dirty="0" smtClean="0"/>
              <a:t>, predicting 500 effectors:</a:t>
            </a:r>
          </a:p>
          <a:p>
            <a:pPr lvl="2">
              <a:spcBef>
                <a:spcPts val="0"/>
              </a:spcBef>
              <a:spcAft>
                <a:spcPts val="600"/>
              </a:spcAft>
            </a:pPr>
            <a:r>
              <a:rPr lang="en-US" sz="2000" b="1" i="1" dirty="0" smtClean="0"/>
              <a:t>P</a:t>
            </a:r>
            <a:r>
              <a:rPr lang="en-US" sz="2000" b="1" dirty="0" smtClean="0"/>
              <a:t>(</a:t>
            </a:r>
            <a:r>
              <a:rPr lang="en-US" sz="2000" b="1" dirty="0" err="1" smtClean="0"/>
              <a:t>effector|positive</a:t>
            </a:r>
            <a:r>
              <a:rPr lang="en-US" sz="2000" b="1" dirty="0" smtClean="0"/>
              <a:t> test)≈0.5</a:t>
            </a:r>
            <a:endParaRPr lang="en-US" sz="20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360700409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6" y="1333799"/>
            <a:ext cx="8630236" cy="5346688"/>
          </a:xfrm>
          <a:prstGeom prst="rect">
            <a:avLst/>
          </a:prstGeom>
        </p:spPr>
        <p:txBody>
          <a:bodyPr>
            <a:normAutofit/>
          </a:bodyPr>
          <a:lstStyle/>
          <a:p>
            <a:pPr>
              <a:spcBef>
                <a:spcPts val="0"/>
              </a:spcBef>
              <a:spcAft>
                <a:spcPts val="600"/>
              </a:spcAft>
            </a:pPr>
            <a:r>
              <a:rPr lang="en-US" sz="2800" dirty="0" smtClean="0">
                <a:solidFill>
                  <a:schemeClr val="accent3">
                    <a:lumMod val="75000"/>
                  </a:schemeClr>
                </a:solidFill>
              </a:rPr>
              <a:t>“The </a:t>
            </a:r>
            <a:r>
              <a:rPr lang="en-US" sz="2800" dirty="0">
                <a:solidFill>
                  <a:schemeClr val="accent3">
                    <a:lumMod val="75000"/>
                  </a:schemeClr>
                </a:solidFill>
              </a:rPr>
              <a:t>resulting computational model revealed a strong type III secretion signal in the </a:t>
            </a:r>
            <a:r>
              <a:rPr lang="en-US" sz="2800" dirty="0" smtClean="0">
                <a:solidFill>
                  <a:schemeClr val="accent3">
                    <a:lumMod val="75000"/>
                  </a:schemeClr>
                </a:solidFill>
              </a:rPr>
              <a:t>N-terminus</a:t>
            </a:r>
            <a:r>
              <a:rPr lang="en-US" sz="2800" dirty="0">
                <a:solidFill>
                  <a:schemeClr val="accent3">
                    <a:lumMod val="75000"/>
                  </a:schemeClr>
                </a:solidFill>
              </a:rPr>
              <a:t> </a:t>
            </a:r>
            <a:r>
              <a:rPr lang="en-US" sz="2800" dirty="0" smtClean="0">
                <a:solidFill>
                  <a:schemeClr val="accent3">
                    <a:lumMod val="75000"/>
                  </a:schemeClr>
                </a:solidFill>
              </a:rPr>
              <a:t>that </a:t>
            </a:r>
            <a:r>
              <a:rPr lang="en-US" sz="2800" dirty="0">
                <a:solidFill>
                  <a:schemeClr val="accent3">
                    <a:lumMod val="75000"/>
                  </a:schemeClr>
                </a:solidFill>
              </a:rPr>
              <a:t>can be used to detect effectors with </a:t>
            </a:r>
            <a:r>
              <a:rPr lang="en-US" sz="2800" b="1" u="sng" dirty="0">
                <a:solidFill>
                  <a:schemeClr val="accent3">
                    <a:lumMod val="75000"/>
                  </a:schemeClr>
                </a:solidFill>
              </a:rPr>
              <a:t>sensitivity of </a:t>
            </a:r>
            <a:r>
              <a:rPr lang="en-US" sz="2800" b="1" u="sng" dirty="0" smtClean="0">
                <a:solidFill>
                  <a:schemeClr val="accent3">
                    <a:lumMod val="75000"/>
                  </a:schemeClr>
                </a:solidFill>
              </a:rPr>
              <a:t>71</a:t>
            </a:r>
            <a:r>
              <a:rPr lang="en-US" sz="2800" b="1" u="sng" dirty="0">
                <a:solidFill>
                  <a:schemeClr val="accent3">
                    <a:lumMod val="75000"/>
                  </a:schemeClr>
                </a:solidFill>
              </a:rPr>
              <a:t>% </a:t>
            </a:r>
            <a:r>
              <a:rPr lang="en-US" sz="2800" dirty="0">
                <a:solidFill>
                  <a:schemeClr val="accent3">
                    <a:lumMod val="75000"/>
                  </a:schemeClr>
                </a:solidFill>
              </a:rPr>
              <a:t>and </a:t>
            </a:r>
            <a:r>
              <a:rPr lang="en-US" sz="2800" b="1" u="sng" dirty="0" smtClean="0">
                <a:solidFill>
                  <a:schemeClr val="accent3">
                    <a:lumMod val="75000"/>
                  </a:schemeClr>
                </a:solidFill>
              </a:rPr>
              <a:t>[specificity] of 85</a:t>
            </a:r>
            <a:r>
              <a:rPr lang="en-US" sz="2800" b="1" u="sng" dirty="0">
                <a:solidFill>
                  <a:schemeClr val="accent3">
                    <a:lumMod val="75000"/>
                  </a:schemeClr>
                </a:solidFill>
              </a:rPr>
              <a:t>%</a:t>
            </a:r>
            <a:r>
              <a:rPr lang="en-US" sz="2800" dirty="0" smtClean="0">
                <a:solidFill>
                  <a:schemeClr val="accent3">
                    <a:lumMod val="75000"/>
                  </a:schemeClr>
                </a:solidFill>
              </a:rPr>
              <a:t>.”</a:t>
            </a:r>
          </a:p>
          <a:p>
            <a:pPr lvl="1">
              <a:spcBef>
                <a:spcPts val="0"/>
              </a:spcBef>
              <a:spcAft>
                <a:spcPts val="600"/>
              </a:spcAft>
            </a:pPr>
            <a:r>
              <a:rPr lang="en-US" sz="2000" dirty="0" smtClean="0">
                <a:solidFill>
                  <a:schemeClr val="accent5">
                    <a:lumMod val="75000"/>
                  </a:schemeClr>
                </a:solidFill>
              </a:rPr>
              <a:t>Sensitivity [</a:t>
            </a:r>
            <a:r>
              <a:rPr lang="en-US" sz="2000" i="1" dirty="0" smtClean="0">
                <a:solidFill>
                  <a:schemeClr val="accent5">
                    <a:lumMod val="75000"/>
                  </a:schemeClr>
                </a:solidFill>
              </a:rPr>
              <a:t>P</a:t>
            </a:r>
            <a:r>
              <a:rPr lang="en-US" sz="2000" dirty="0" smtClean="0">
                <a:solidFill>
                  <a:schemeClr val="accent5">
                    <a:lumMod val="75000"/>
                  </a:schemeClr>
                </a:solidFill>
              </a:rPr>
              <a:t>(+ve|T3E)] = 0.71; </a:t>
            </a:r>
            <a:r>
              <a:rPr lang="en-US" sz="2000" dirty="0" smtClean="0">
                <a:solidFill>
                  <a:schemeClr val="accent4">
                    <a:lumMod val="75000"/>
                  </a:schemeClr>
                </a:solidFill>
              </a:rPr>
              <a:t>FPR [1-Specificity; </a:t>
            </a:r>
            <a:r>
              <a:rPr lang="en-US" sz="2000" i="1" dirty="0" smtClean="0">
                <a:solidFill>
                  <a:schemeClr val="accent4">
                    <a:lumMod val="75000"/>
                  </a:schemeClr>
                </a:solidFill>
              </a:rPr>
              <a:t>P</a:t>
            </a:r>
            <a:r>
              <a:rPr lang="en-US" sz="2000" dirty="0" smtClean="0">
                <a:solidFill>
                  <a:schemeClr val="accent4">
                    <a:lumMod val="75000"/>
                  </a:schemeClr>
                </a:solidFill>
              </a:rPr>
              <a:t>(+</a:t>
            </a:r>
            <a:r>
              <a:rPr lang="en-US" sz="2000" dirty="0" err="1" smtClean="0">
                <a:solidFill>
                  <a:schemeClr val="accent4">
                    <a:lumMod val="75000"/>
                  </a:schemeClr>
                </a:solidFill>
              </a:rPr>
              <a:t>ve|not</a:t>
            </a:r>
            <a:r>
              <a:rPr lang="en-US" sz="2000" dirty="0" smtClean="0">
                <a:solidFill>
                  <a:schemeClr val="accent4">
                    <a:lumMod val="75000"/>
                  </a:schemeClr>
                </a:solidFill>
              </a:rPr>
              <a:t> T3E)] = 0.15</a:t>
            </a:r>
          </a:p>
          <a:p>
            <a:pPr lvl="1">
              <a:spcBef>
                <a:spcPts val="0"/>
              </a:spcBef>
              <a:spcAft>
                <a:spcPts val="600"/>
              </a:spcAft>
            </a:pPr>
            <a:r>
              <a:rPr lang="en-US" sz="2000" dirty="0" smtClean="0">
                <a:solidFill>
                  <a:schemeClr val="accent6">
                    <a:lumMod val="75000"/>
                  </a:schemeClr>
                </a:solidFill>
              </a:rPr>
              <a:t>Base rate [</a:t>
            </a:r>
            <a:r>
              <a:rPr lang="en-US" sz="2000" i="1" dirty="0" smtClean="0">
                <a:solidFill>
                  <a:schemeClr val="accent6">
                    <a:lumMod val="75000"/>
                  </a:schemeClr>
                </a:solidFill>
              </a:rPr>
              <a:t>P</a:t>
            </a:r>
            <a:r>
              <a:rPr lang="en-US" sz="2000" dirty="0" smtClean="0">
                <a:solidFill>
                  <a:schemeClr val="accent6">
                    <a:lumMod val="75000"/>
                  </a:schemeClr>
                </a:solidFill>
              </a:rPr>
              <a:t>(T3E)] ≈ 3%; Genes = 4500 </a:t>
            </a:r>
          </a:p>
          <a:p>
            <a:pPr lvl="1">
              <a:spcBef>
                <a:spcPts val="0"/>
              </a:spcBef>
              <a:spcAft>
                <a:spcPts val="600"/>
              </a:spcAft>
            </a:pPr>
            <a:endParaRPr lang="en-US" sz="2000" dirty="0">
              <a:solidFill>
                <a:srgbClr val="B2B2B2"/>
              </a:solidFill>
            </a:endParaRPr>
          </a:p>
          <a:p>
            <a:pPr lvl="1">
              <a:spcBef>
                <a:spcPts val="0"/>
              </a:spcBef>
              <a:spcAft>
                <a:spcPts val="600"/>
              </a:spcAft>
            </a:pPr>
            <a:endParaRPr lang="en-US" sz="2000" dirty="0" smtClean="0">
              <a:solidFill>
                <a:srgbClr val="B2B2B2"/>
              </a:solidFill>
            </a:endParaRPr>
          </a:p>
          <a:p>
            <a:pPr lvl="1">
              <a:spcBef>
                <a:spcPts val="0"/>
              </a:spcBef>
              <a:spcAft>
                <a:spcPts val="600"/>
              </a:spcAft>
            </a:pPr>
            <a:endParaRPr lang="en-US" sz="2000" dirty="0">
              <a:solidFill>
                <a:srgbClr val="B2B2B2"/>
              </a:solidFill>
            </a:endParaRPr>
          </a:p>
          <a:p>
            <a:pPr lvl="1">
              <a:spcBef>
                <a:spcPts val="0"/>
              </a:spcBef>
              <a:spcAft>
                <a:spcPts val="600"/>
              </a:spcAft>
            </a:pPr>
            <a:r>
              <a:rPr lang="en-US" sz="2800" b="1" dirty="0" smtClean="0">
                <a:solidFill>
                  <a:srgbClr val="FF0000"/>
                </a:solidFill>
                <a:effectLst>
                  <a:glow rad="101600">
                    <a:schemeClr val="bg1">
                      <a:alpha val="55000"/>
                    </a:schemeClr>
                  </a:glow>
                </a:effectLst>
              </a:rPr>
              <a:t>We expect </a:t>
            </a:r>
            <a:r>
              <a:rPr lang="en-US" sz="2800" b="1" i="1" dirty="0" smtClean="0">
                <a:solidFill>
                  <a:srgbClr val="FF0000"/>
                </a:solidFill>
                <a:effectLst>
                  <a:glow rad="101600">
                    <a:schemeClr val="bg1">
                      <a:alpha val="55000"/>
                    </a:schemeClr>
                  </a:glow>
                </a:effectLst>
              </a:rPr>
              <a:t>P</a:t>
            </a:r>
            <a:r>
              <a:rPr lang="en-US" sz="2800" b="1" dirty="0" smtClean="0">
                <a:solidFill>
                  <a:srgbClr val="FF0000"/>
                </a:solidFill>
                <a:effectLst>
                  <a:glow rad="101600">
                    <a:schemeClr val="bg1">
                      <a:alpha val="55000"/>
                    </a:schemeClr>
                  </a:glow>
                </a:effectLst>
              </a:rPr>
              <a:t>(T3E|+</a:t>
            </a:r>
            <a:r>
              <a:rPr lang="en-US" sz="2800" b="1" dirty="0" err="1" smtClean="0">
                <a:solidFill>
                  <a:srgbClr val="FF0000"/>
                </a:solidFill>
                <a:effectLst>
                  <a:glow rad="101600">
                    <a:schemeClr val="bg1">
                      <a:alpha val="55000"/>
                    </a:schemeClr>
                  </a:glow>
                </a:effectLst>
              </a:rPr>
              <a:t>ve</a:t>
            </a:r>
            <a:r>
              <a:rPr lang="en-US" sz="2800" b="1" dirty="0" smtClean="0">
                <a:solidFill>
                  <a:srgbClr val="FF0000"/>
                </a:solidFill>
                <a:effectLst>
                  <a:glow rad="101600">
                    <a:schemeClr val="bg1">
                      <a:alpha val="55000"/>
                    </a:schemeClr>
                  </a:glow>
                </a:effectLst>
              </a:rPr>
              <a:t>) ≈ 0.13</a:t>
            </a:r>
          </a:p>
          <a:p>
            <a:pPr lvl="1">
              <a:spcBef>
                <a:spcPts val="0"/>
              </a:spcBef>
              <a:spcAft>
                <a:spcPts val="600"/>
              </a:spcAft>
            </a:pPr>
            <a:r>
              <a:rPr lang="en-US" sz="2800" b="1" dirty="0" smtClean="0">
                <a:solidFill>
                  <a:srgbClr val="FF0000"/>
                </a:solidFill>
                <a:effectLst>
                  <a:glow rad="101600">
                    <a:schemeClr val="bg1">
                      <a:alpha val="55000"/>
                    </a:schemeClr>
                  </a:glow>
                </a:effectLst>
              </a:rPr>
              <a:t>(and a significant number, up to 15% of the genome, of false positives…)</a:t>
            </a:r>
          </a:p>
        </p:txBody>
      </p:sp>
      <p:pic>
        <p:nvPicPr>
          <p:cNvPr id="4" name="Picture 3" descr="base_rate_fallacy.pdf"/>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10006" y="4006741"/>
            <a:ext cx="8840242" cy="864083"/>
          </a:xfrm>
          <a:prstGeom prst="rect">
            <a:avLst/>
          </a:prstGeom>
        </p:spPr>
      </p:pic>
    </p:spTree>
    <p:extLst>
      <p:ext uri="{BB962C8B-B14F-4D97-AF65-F5344CB8AC3E}">
        <p14:creationId xmlns:p14="http://schemas.microsoft.com/office/powerpoint/2010/main" val="87273120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7" y="1163782"/>
            <a:ext cx="8740239" cy="5526706"/>
          </a:xfrm>
          <a:prstGeom prst="rect">
            <a:avLst/>
          </a:prstGeom>
        </p:spPr>
        <p:txBody>
          <a:bodyPr>
            <a:normAutofit/>
          </a:bodyPr>
          <a:lstStyle/>
          <a:p>
            <a:r>
              <a:rPr lang="en-US" sz="2400" b="1" dirty="0" smtClean="0">
                <a:solidFill>
                  <a:srgbClr val="FF0000"/>
                </a:solidFill>
              </a:rPr>
              <a:t>“</a:t>
            </a:r>
            <a:r>
              <a:rPr lang="en-US" sz="2400" b="1" dirty="0">
                <a:solidFill>
                  <a:srgbClr val="FF0000"/>
                </a:solidFill>
              </a:rPr>
              <a:t>The surprisingly high number of (false) positives in </a:t>
            </a:r>
            <a:r>
              <a:rPr lang="en-US" sz="2400" b="1" dirty="0" smtClean="0">
                <a:solidFill>
                  <a:srgbClr val="FF0000"/>
                </a:solidFill>
              </a:rPr>
              <a:t>genomes </a:t>
            </a:r>
            <a:br>
              <a:rPr lang="en-US" sz="2400" b="1" dirty="0" smtClean="0">
                <a:solidFill>
                  <a:srgbClr val="FF0000"/>
                </a:solidFill>
              </a:rPr>
            </a:br>
            <a:r>
              <a:rPr lang="en-US" sz="2400" b="1" dirty="0" smtClean="0">
                <a:solidFill>
                  <a:srgbClr val="FF0000"/>
                </a:solidFill>
              </a:rPr>
              <a:t>without </a:t>
            </a:r>
            <a:r>
              <a:rPr lang="en-US" sz="2400" b="1" dirty="0">
                <a:solidFill>
                  <a:srgbClr val="FF0000"/>
                </a:solidFill>
              </a:rPr>
              <a:t>TTSS exceeds the expected false positive rate (Table 1</a:t>
            </a:r>
            <a:r>
              <a:rPr lang="en-US" sz="2400" b="1" dirty="0" smtClean="0">
                <a:solidFill>
                  <a:srgbClr val="FF0000"/>
                </a:solidFill>
              </a:rPr>
              <a:t>)”</a:t>
            </a:r>
          </a:p>
          <a:p>
            <a:pPr marL="115200" indent="0">
              <a:buNone/>
            </a:pPr>
            <a:endParaRPr lang="en-US" sz="2400" dirty="0"/>
          </a:p>
        </p:txBody>
      </p:sp>
      <p:pic>
        <p:nvPicPr>
          <p:cNvPr id="5" name="Picture 4" descr="t3_pr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06" y="2067428"/>
            <a:ext cx="3400093" cy="559509"/>
          </a:xfrm>
          <a:prstGeom prst="rect">
            <a:avLst/>
          </a:prstGeom>
        </p:spPr>
      </p:pic>
      <p:pic>
        <p:nvPicPr>
          <p:cNvPr id="6" name="Picture 5" descr="t3_p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118" y="2067428"/>
            <a:ext cx="4135658" cy="2973486"/>
          </a:xfrm>
          <a:prstGeom prst="rect">
            <a:avLst/>
          </a:prstGeom>
        </p:spPr>
      </p:pic>
      <p:pic>
        <p:nvPicPr>
          <p:cNvPr id="7" name="Picture 6" descr="t3_pred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07" y="2616559"/>
            <a:ext cx="3400092" cy="4241441"/>
          </a:xfrm>
          <a:prstGeom prst="rect">
            <a:avLst/>
          </a:prstGeom>
        </p:spPr>
      </p:pic>
      <p:sp>
        <p:nvSpPr>
          <p:cNvPr id="8" name="Rectangle 7"/>
          <p:cNvSpPr/>
          <p:nvPr/>
        </p:nvSpPr>
        <p:spPr>
          <a:xfrm>
            <a:off x="210007" y="2996262"/>
            <a:ext cx="3410092" cy="200015"/>
          </a:xfrm>
          <a:prstGeom prst="rect">
            <a:avLst/>
          </a:prstGeom>
          <a:no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320118" y="5380392"/>
            <a:ext cx="4712047" cy="1200328"/>
          </a:xfrm>
          <a:prstGeom prst="rect">
            <a:avLst/>
          </a:prstGeom>
          <a:noFill/>
        </p:spPr>
        <p:txBody>
          <a:bodyPr wrap="none" rtlCol="0">
            <a:spAutoFit/>
          </a:bodyPr>
          <a:lstStyle/>
          <a:p>
            <a:r>
              <a:rPr lang="en-US" sz="3200" b="1" dirty="0" smtClean="0">
                <a:solidFill>
                  <a:srgbClr val="3366FF"/>
                </a:solidFill>
                <a:latin typeface="Calibri"/>
                <a:cs typeface="Calibri"/>
              </a:rPr>
              <a:t>0.038 x 5169 x 0.13 ≈ 26</a:t>
            </a:r>
          </a:p>
          <a:p>
            <a:r>
              <a:rPr lang="en-US" sz="2400" dirty="0">
                <a:solidFill>
                  <a:srgbClr val="000000"/>
                </a:solidFill>
                <a:latin typeface="Calibri"/>
                <a:cs typeface="Calibri"/>
              </a:rPr>
              <a:t>[</a:t>
            </a:r>
            <a:r>
              <a:rPr lang="en-US" sz="2400" dirty="0" smtClean="0">
                <a:solidFill>
                  <a:srgbClr val="000000"/>
                </a:solidFill>
                <a:latin typeface="Calibri"/>
                <a:cs typeface="Calibri"/>
              </a:rPr>
              <a:t>No. +</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x </a:t>
            </a:r>
            <a:r>
              <a:rPr lang="en-US" sz="2400" i="1" dirty="0" smtClean="0">
                <a:solidFill>
                  <a:srgbClr val="000000"/>
                </a:solidFill>
                <a:latin typeface="Calibri"/>
                <a:cs typeface="Calibri"/>
              </a:rPr>
              <a:t>P</a:t>
            </a:r>
            <a:r>
              <a:rPr lang="en-US" sz="2400" dirty="0" smtClean="0">
                <a:solidFill>
                  <a:srgbClr val="000000"/>
                </a:solidFill>
                <a:latin typeface="Calibri"/>
                <a:cs typeface="Calibri"/>
              </a:rPr>
              <a:t>(T3E|+</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a:t>
            </a:r>
            <a:r>
              <a:rPr lang="en-US" sz="2400" dirty="0" smtClean="0">
                <a:solidFill>
                  <a:srgbClr val="000000"/>
                </a:solidFill>
                <a:latin typeface="Calibri"/>
                <a:cs typeface="Calibri"/>
              </a:rPr>
              <a:t/>
            </a:r>
            <a:br>
              <a:rPr lang="en-US" sz="2400" dirty="0" smtClean="0">
                <a:solidFill>
                  <a:srgbClr val="000000"/>
                </a:solidFill>
                <a:latin typeface="Calibri"/>
                <a:cs typeface="Calibri"/>
              </a:rPr>
            </a:br>
            <a:r>
              <a:rPr lang="en-US" sz="1600" dirty="0"/>
              <a:t>1-2% (</a:t>
            </a:r>
            <a:r>
              <a:rPr lang="en-US" sz="1600" dirty="0" err="1"/>
              <a:t>Collmer</a:t>
            </a:r>
            <a:r>
              <a:rPr lang="en-US" sz="1600" dirty="0"/>
              <a:t> </a:t>
            </a:r>
            <a:r>
              <a:rPr lang="en-US" sz="1600" i="1" dirty="0"/>
              <a:t>et al.</a:t>
            </a:r>
            <a:r>
              <a:rPr lang="en-US" sz="1600" dirty="0"/>
              <a:t> 2002); 1% (</a:t>
            </a:r>
            <a:r>
              <a:rPr lang="en-US" sz="1600" dirty="0" err="1"/>
              <a:t>Boch</a:t>
            </a:r>
            <a:r>
              <a:rPr lang="en-US" sz="1600" dirty="0"/>
              <a:t> and </a:t>
            </a:r>
            <a:r>
              <a:rPr lang="en-US" sz="1600" dirty="0" err="1"/>
              <a:t>Bonas</a:t>
            </a:r>
            <a:r>
              <a:rPr lang="en-US" sz="1600" dirty="0"/>
              <a:t>, 2010)</a:t>
            </a:r>
            <a:endParaRPr lang="en-US" sz="2400" dirty="0" smtClean="0">
              <a:solidFill>
                <a:srgbClr val="000000"/>
              </a:solidFill>
              <a:latin typeface="Calibri"/>
              <a:cs typeface="Calibri"/>
            </a:endParaRPr>
          </a:p>
        </p:txBody>
      </p:sp>
      <p:sp>
        <p:nvSpPr>
          <p:cNvPr id="10" name="Rectangle 9"/>
          <p:cNvSpPr/>
          <p:nvPr/>
        </p:nvSpPr>
        <p:spPr>
          <a:xfrm>
            <a:off x="4280418" y="4861164"/>
            <a:ext cx="4188867" cy="200015"/>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38250" y="2534597"/>
            <a:ext cx="2996283" cy="461665"/>
          </a:xfrm>
          <a:prstGeom prst="rect">
            <a:avLst/>
          </a:prstGeom>
          <a:noFill/>
        </p:spPr>
        <p:txBody>
          <a:bodyPr wrap="none" rtlCol="0">
            <a:spAutoFit/>
          </a:bodyPr>
          <a:lstStyle/>
          <a:p>
            <a:r>
              <a:rPr lang="en-US" sz="2400" b="1" dirty="0" smtClean="0">
                <a:solidFill>
                  <a:srgbClr val="0000FF"/>
                </a:solidFill>
                <a:effectLst>
                  <a:glow rad="139700">
                    <a:schemeClr val="bg1">
                      <a:alpha val="82000"/>
                    </a:schemeClr>
                  </a:glow>
                </a:effectLst>
              </a:rPr>
              <a:t>196 Type III effectors?</a:t>
            </a:r>
            <a:endParaRPr lang="en-US" sz="2400" b="1" dirty="0">
              <a:solidFill>
                <a:srgbClr val="0000FF"/>
              </a:solidFill>
              <a:effectLst>
                <a:glow rad="139700">
                  <a:schemeClr val="bg1">
                    <a:alpha val="82000"/>
                  </a:schemeClr>
                </a:glow>
              </a:effectLst>
            </a:endParaRPr>
          </a:p>
        </p:txBody>
      </p:sp>
      <p:sp>
        <p:nvSpPr>
          <p:cNvPr id="11" name="TextBox 10"/>
          <p:cNvSpPr txBox="1"/>
          <p:nvPr/>
        </p:nvSpPr>
        <p:spPr>
          <a:xfrm>
            <a:off x="4324551" y="4385334"/>
            <a:ext cx="4144734" cy="461665"/>
          </a:xfrm>
          <a:prstGeom prst="rect">
            <a:avLst/>
          </a:prstGeom>
          <a:noFill/>
        </p:spPr>
        <p:txBody>
          <a:bodyPr wrap="none" rtlCol="0">
            <a:spAutoFit/>
          </a:bodyPr>
          <a:lstStyle/>
          <a:p>
            <a:r>
              <a:rPr lang="en-US" sz="2400" b="1" dirty="0" smtClean="0">
                <a:solidFill>
                  <a:srgbClr val="FF0000"/>
                </a:solidFill>
                <a:effectLst>
                  <a:glow rad="139700">
                    <a:schemeClr val="bg1">
                      <a:alpha val="82000"/>
                    </a:schemeClr>
                  </a:glow>
                </a:effectLst>
              </a:rPr>
              <a:t>218 Type III effectors, no T3SS?</a:t>
            </a:r>
            <a:endParaRPr lang="en-US" sz="2400" b="1" dirty="0">
              <a:solidFill>
                <a:srgbClr val="FF0000"/>
              </a:solidFill>
              <a:effectLst>
                <a:glow rad="139700">
                  <a:schemeClr val="bg1">
                    <a:alpha val="82000"/>
                  </a:schemeClr>
                </a:glow>
              </a:effectLst>
            </a:endParaRPr>
          </a:p>
        </p:txBody>
      </p:sp>
    </p:spTree>
    <p:extLst>
      <p:ext uri="{BB962C8B-B14F-4D97-AF65-F5344CB8AC3E}">
        <p14:creationId xmlns:p14="http://schemas.microsoft.com/office/powerpoint/2010/main" val="117176022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dirty="0" smtClean="0">
                <a:solidFill>
                  <a:schemeClr val="accent3">
                    <a:lumMod val="75000"/>
                  </a:schemeClr>
                </a:solidFill>
              </a:rPr>
              <a:t>Starting point: 49 candidate sequences (reference set)</a:t>
            </a:r>
          </a:p>
          <a:p>
            <a:r>
              <a:rPr lang="en-US" sz="2800" dirty="0" smtClean="0">
                <a:solidFill>
                  <a:schemeClr val="accent1">
                    <a:lumMod val="75000"/>
                  </a:schemeClr>
                </a:solidFill>
              </a:rPr>
              <a:t>Known:</a:t>
            </a:r>
          </a:p>
          <a:p>
            <a:pPr lvl="1"/>
            <a:r>
              <a:rPr lang="en-US" sz="2000" dirty="0" smtClean="0"/>
              <a:t>Contain (putatively) </a:t>
            </a:r>
            <a:r>
              <a:rPr lang="en-US" sz="2000" dirty="0" err="1" smtClean="0"/>
              <a:t>RxLR</a:t>
            </a:r>
            <a:r>
              <a:rPr lang="en-US" sz="2000" dirty="0" smtClean="0"/>
              <a:t>-EER motif</a:t>
            </a:r>
          </a:p>
          <a:p>
            <a:pPr lvl="1"/>
            <a:r>
              <a:rPr lang="en-US" sz="2000" dirty="0" smtClean="0"/>
              <a:t>All but one transcribed (i.e. not bad gene calls)</a:t>
            </a:r>
          </a:p>
          <a:p>
            <a:r>
              <a:rPr lang="en-US" sz="2800" dirty="0" smtClean="0">
                <a:solidFill>
                  <a:schemeClr val="accent5">
                    <a:lumMod val="75000"/>
                  </a:schemeClr>
                </a:solidFill>
              </a:rPr>
              <a:t>Assumed:</a:t>
            </a:r>
          </a:p>
          <a:p>
            <a:pPr lvl="1"/>
            <a:r>
              <a:rPr lang="en-US" sz="2000" dirty="0" smtClean="0"/>
              <a:t>Presence of signal peptide and </a:t>
            </a:r>
            <a:r>
              <a:rPr lang="en-US" sz="2000" dirty="0" err="1" smtClean="0"/>
              <a:t>RxLR</a:t>
            </a:r>
            <a:r>
              <a:rPr lang="en-US" sz="2000" dirty="0" smtClean="0"/>
              <a:t>-EER </a:t>
            </a:r>
            <a:r>
              <a:rPr lang="en-US" sz="2000" dirty="0" err="1" smtClean="0"/>
              <a:t>categorises</a:t>
            </a:r>
            <a:r>
              <a:rPr lang="en-US" sz="2000" dirty="0" smtClean="0"/>
              <a:t> effectors</a:t>
            </a:r>
          </a:p>
        </p:txBody>
      </p:sp>
      <p:pic>
        <p:nvPicPr>
          <p:cNvPr id="4" name="Picture 3" descr="rxlr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41" y="4714873"/>
            <a:ext cx="6478349" cy="1791073"/>
          </a:xfrm>
          <a:prstGeom prst="rect">
            <a:avLst/>
          </a:prstGeom>
        </p:spPr>
      </p:pic>
    </p:spTree>
    <p:extLst>
      <p:ext uri="{BB962C8B-B14F-4D97-AF65-F5344CB8AC3E}">
        <p14:creationId xmlns:p14="http://schemas.microsoft.com/office/powerpoint/2010/main" val="32342716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533955" y="1660237"/>
            <a:ext cx="8133783" cy="4475071"/>
          </a:xfrm>
        </p:spPr>
        <p:txBody>
          <a:bodyPr/>
          <a:lstStyle/>
          <a:p>
            <a:pPr>
              <a:spcAft>
                <a:spcPts val="600"/>
              </a:spcAft>
            </a:pPr>
            <a:r>
              <a:rPr lang="en-US" dirty="0" smtClean="0">
                <a:solidFill>
                  <a:schemeClr val="accent5">
                    <a:lumMod val="75000"/>
                  </a:schemeClr>
                </a:solidFill>
              </a:rPr>
              <a:t>First plant pathogenic </a:t>
            </a:r>
            <a:r>
              <a:rPr lang="en-US" dirty="0" err="1" smtClean="0">
                <a:solidFill>
                  <a:schemeClr val="accent5">
                    <a:lumMod val="75000"/>
                  </a:schemeClr>
                </a:solidFill>
              </a:rPr>
              <a:t>enterobacterium</a:t>
            </a:r>
            <a:r>
              <a:rPr lang="en-US" dirty="0" smtClean="0">
                <a:solidFill>
                  <a:schemeClr val="accent5">
                    <a:lumMod val="75000"/>
                  </a:schemeClr>
                </a:solidFill>
              </a:rPr>
              <a:t> to be sequenced</a:t>
            </a:r>
          </a:p>
          <a:p>
            <a:pPr>
              <a:spcAft>
                <a:spcPts val="600"/>
              </a:spcAft>
            </a:pPr>
            <a:r>
              <a:rPr lang="en-US" dirty="0" smtClean="0"/>
              <a:t>£250,000 collaboration between SCRI, University of Cambridge, and WT Sanger Institute</a:t>
            </a:r>
          </a:p>
          <a:p>
            <a:pPr>
              <a:spcAft>
                <a:spcPts val="600"/>
              </a:spcAft>
            </a:pPr>
            <a:r>
              <a:rPr lang="en-US" dirty="0" smtClean="0">
                <a:solidFill>
                  <a:schemeClr val="accent3">
                    <a:lumMod val="75000"/>
                  </a:schemeClr>
                </a:solidFill>
              </a:rPr>
              <a:t>WGS to 10.2X coverage, 106,500 reads</a:t>
            </a:r>
          </a:p>
          <a:p>
            <a:pPr>
              <a:spcAft>
                <a:spcPts val="600"/>
              </a:spcAft>
            </a:pPr>
            <a:r>
              <a:rPr lang="en-US" dirty="0" smtClean="0"/>
              <a:t>Repeats and gaps bridged and sequenced directly</a:t>
            </a:r>
          </a:p>
          <a:p>
            <a:pPr>
              <a:spcAft>
                <a:spcPts val="600"/>
              </a:spcAft>
            </a:pPr>
            <a:r>
              <a:rPr lang="en-US" u="sng" dirty="0" smtClean="0">
                <a:solidFill>
                  <a:schemeClr val="accent4">
                    <a:lumMod val="75000"/>
                  </a:schemeClr>
                </a:solidFill>
              </a:rPr>
              <a:t>A single complete </a:t>
            </a:r>
            <a:r>
              <a:rPr lang="en-US" u="sng" dirty="0" smtClean="0">
                <a:solidFill>
                  <a:schemeClr val="accent4">
                    <a:lumMod val="75000"/>
                  </a:schemeClr>
                </a:solidFill>
              </a:rPr>
              <a:t>high quality 5Mbp </a:t>
            </a:r>
            <a:r>
              <a:rPr lang="en-US" u="sng" dirty="0" smtClean="0">
                <a:solidFill>
                  <a:schemeClr val="accent4">
                    <a:lumMod val="75000"/>
                  </a:schemeClr>
                </a:solidFill>
              </a:rPr>
              <a:t>circular chromosome</a:t>
            </a:r>
          </a:p>
          <a:p>
            <a:pPr>
              <a:spcAft>
                <a:spcPts val="600"/>
              </a:spcAft>
            </a:pPr>
            <a:r>
              <a:rPr lang="en-US" dirty="0" smtClean="0"/>
              <a:t>Published 2004, </a:t>
            </a:r>
            <a:r>
              <a:rPr lang="en-US" i="1" dirty="0" smtClean="0"/>
              <a:t>PNAS</a:t>
            </a:r>
            <a:r>
              <a:rPr lang="en-US" dirty="0" smtClean="0"/>
              <a:t> (32 authors)</a:t>
            </a:r>
            <a:br>
              <a:rPr lang="en-US" dirty="0" smtClean="0"/>
            </a:br>
            <a:r>
              <a:rPr lang="fr-FR" sz="1600" dirty="0"/>
              <a:t>Bell </a:t>
            </a:r>
            <a:r>
              <a:rPr lang="fr-FR" sz="1600" i="1" dirty="0"/>
              <a:t>et al.</a:t>
            </a:r>
            <a:r>
              <a:rPr lang="fr-FR" sz="1600" dirty="0"/>
              <a:t> (2004) </a:t>
            </a:r>
            <a:r>
              <a:rPr lang="fr-FR" sz="1600" i="1" dirty="0"/>
              <a:t>Proc </a:t>
            </a:r>
            <a:r>
              <a:rPr lang="fr-FR" sz="1600" i="1" dirty="0" err="1"/>
              <a:t>Natl</a:t>
            </a:r>
            <a:r>
              <a:rPr lang="fr-FR" sz="1600" i="1" dirty="0"/>
              <a:t> </a:t>
            </a:r>
            <a:r>
              <a:rPr lang="fr-FR" sz="1600" i="1" dirty="0" err="1"/>
              <a:t>Acad</a:t>
            </a:r>
            <a:r>
              <a:rPr lang="fr-FR" sz="1600" i="1" dirty="0"/>
              <a:t> </a:t>
            </a:r>
            <a:r>
              <a:rPr lang="fr-FR" sz="1600" i="1" dirty="0" err="1"/>
              <a:t>Sci</a:t>
            </a:r>
            <a:r>
              <a:rPr lang="fr-FR" sz="1600" i="1" dirty="0"/>
              <a:t> USA</a:t>
            </a:r>
            <a:r>
              <a:rPr lang="fr-FR" sz="1600" dirty="0"/>
              <a:t> </a:t>
            </a:r>
            <a:r>
              <a:rPr lang="fr-FR" sz="1600" dirty="0">
                <a:hlinkClick r:id="rId2"/>
              </a:rPr>
              <a:t>doi:10.1073/pnas.0402424101</a:t>
            </a:r>
            <a:r>
              <a:rPr lang="fr-FR" sz="1600" dirty="0" smtClean="0"/>
              <a:t>.</a:t>
            </a:r>
            <a:endParaRPr lang="en-US" sz="1600" dirty="0"/>
          </a:p>
          <a:p>
            <a:pPr>
              <a:spcAft>
                <a:spcPts val="600"/>
              </a:spcAft>
            </a:pPr>
            <a:endParaRPr lang="en-US" dirty="0"/>
          </a:p>
        </p:txBody>
      </p:sp>
    </p:spTree>
    <p:extLst>
      <p:ext uri="{BB962C8B-B14F-4D97-AF65-F5344CB8AC3E}">
        <p14:creationId xmlns:p14="http://schemas.microsoft.com/office/powerpoint/2010/main" val="2723127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377429" y="1197480"/>
            <a:ext cx="7939738" cy="5356694"/>
          </a:xfrm>
          <a:prstGeom prst="rect">
            <a:avLst/>
          </a:prstGeom>
        </p:spPr>
        <p:txBody>
          <a:bodyPr/>
          <a:lstStyle/>
          <a:p>
            <a:pPr>
              <a:spcBef>
                <a:spcPts val="0"/>
              </a:spcBef>
              <a:spcAft>
                <a:spcPts val="1200"/>
              </a:spcAft>
            </a:pPr>
            <a:r>
              <a:rPr lang="en-US" sz="2800" dirty="0" err="1" smtClean="0">
                <a:solidFill>
                  <a:schemeClr val="accent3">
                    <a:lumMod val="75000"/>
                  </a:schemeClr>
                </a:solidFill>
              </a:rPr>
              <a:t>SignalP</a:t>
            </a:r>
            <a:r>
              <a:rPr lang="en-US" sz="2800" dirty="0" smtClean="0">
                <a:solidFill>
                  <a:schemeClr val="accent3">
                    <a:lumMod val="75000"/>
                  </a:schemeClr>
                </a:solidFill>
              </a:rPr>
              <a:t> 3.0 to predict locations of signal peptides.</a:t>
            </a:r>
          </a:p>
          <a:p>
            <a:pPr lvl="1">
              <a:spcBef>
                <a:spcPts val="0"/>
              </a:spcBef>
              <a:spcAft>
                <a:spcPts val="1200"/>
              </a:spcAft>
            </a:pPr>
            <a:r>
              <a:rPr lang="en-US" sz="2000" dirty="0" err="1" smtClean="0"/>
              <a:t>SignalP</a:t>
            </a:r>
            <a:r>
              <a:rPr lang="en-US" sz="2000" dirty="0" smtClean="0"/>
              <a:t> also has statistical performance estimates:</a:t>
            </a:r>
          </a:p>
          <a:p>
            <a:pPr lvl="1">
              <a:spcBef>
                <a:spcPts val="0"/>
              </a:spcBef>
              <a:spcAft>
                <a:spcPts val="1200"/>
              </a:spcAft>
            </a:pPr>
            <a:endParaRPr lang="en-US" sz="2000" dirty="0" smtClean="0"/>
          </a:p>
          <a:p>
            <a:pPr lvl="1">
              <a:spcBef>
                <a:spcPts val="0"/>
              </a:spcBef>
              <a:spcAft>
                <a:spcPts val="1200"/>
              </a:spcAft>
            </a:pPr>
            <a:endParaRPr lang="en-US" sz="2000" dirty="0"/>
          </a:p>
          <a:p>
            <a:pPr lvl="1">
              <a:spcBef>
                <a:spcPts val="0"/>
              </a:spcBef>
              <a:spcAft>
                <a:spcPts val="1200"/>
              </a:spcAft>
            </a:pPr>
            <a:endParaRPr lang="en-US" sz="2000" dirty="0" smtClean="0"/>
          </a:p>
          <a:p>
            <a:pPr>
              <a:spcBef>
                <a:spcPts val="0"/>
              </a:spcBef>
              <a:spcAft>
                <a:spcPts val="1200"/>
              </a:spcAft>
            </a:pPr>
            <a:r>
              <a:rPr lang="en-US" sz="2800" dirty="0" smtClean="0">
                <a:solidFill>
                  <a:schemeClr val="accent4">
                    <a:lumMod val="75000"/>
                  </a:schemeClr>
                </a:solidFill>
              </a:rPr>
              <a:t>Settings:</a:t>
            </a:r>
          </a:p>
          <a:p>
            <a:pPr lvl="1">
              <a:spcBef>
                <a:spcPts val="0"/>
              </a:spcBef>
              <a:spcAft>
                <a:spcPts val="1200"/>
              </a:spcAft>
            </a:pPr>
            <a:r>
              <a:rPr lang="en-US" sz="2000" dirty="0" smtClean="0">
                <a:solidFill>
                  <a:schemeClr val="accent5">
                    <a:lumMod val="75000"/>
                  </a:schemeClr>
                </a:solidFill>
              </a:rPr>
              <a:t>HMM cutoff probability = 0.9</a:t>
            </a:r>
            <a:endParaRPr lang="en-US" sz="2000" dirty="0">
              <a:solidFill>
                <a:schemeClr val="accent5">
                  <a:lumMod val="75000"/>
                </a:schemeClr>
              </a:solidFill>
            </a:endParaRPr>
          </a:p>
          <a:p>
            <a:pPr lvl="1">
              <a:spcBef>
                <a:spcPts val="0"/>
              </a:spcBef>
              <a:spcAft>
                <a:spcPts val="1200"/>
              </a:spcAft>
            </a:pPr>
            <a:r>
              <a:rPr lang="en-US" sz="2000" dirty="0" smtClean="0">
                <a:solidFill>
                  <a:schemeClr val="accent1">
                    <a:lumMod val="75000"/>
                  </a:schemeClr>
                </a:solidFill>
              </a:rPr>
              <a:t>Cleavage site between positions 10 and 40 inclusive</a:t>
            </a:r>
          </a:p>
          <a:p>
            <a:pPr lvl="1">
              <a:spcBef>
                <a:spcPts val="0"/>
              </a:spcBef>
              <a:spcAft>
                <a:spcPts val="1200"/>
              </a:spcAft>
            </a:pPr>
            <a:r>
              <a:rPr lang="en-US" sz="2000" dirty="0" smtClean="0">
                <a:solidFill>
                  <a:srgbClr val="FF0000"/>
                </a:solidFill>
              </a:rPr>
              <a:t>Justification: use in previous studies by others</a:t>
            </a:r>
          </a:p>
          <a:p>
            <a:pPr>
              <a:spcBef>
                <a:spcPts val="0"/>
              </a:spcBef>
              <a:spcAft>
                <a:spcPts val="1200"/>
              </a:spcAft>
            </a:pPr>
            <a:endParaRPr lang="en-US" sz="2800" dirty="0" smtClean="0"/>
          </a:p>
        </p:txBody>
      </p:sp>
      <p:pic>
        <p:nvPicPr>
          <p:cNvPr id="4" name="Picture 3" descr="signalp_sta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161" y="2259406"/>
            <a:ext cx="4991100" cy="1219200"/>
          </a:xfrm>
          <a:prstGeom prst="rect">
            <a:avLst/>
          </a:prstGeom>
        </p:spPr>
      </p:pic>
    </p:spTree>
    <p:extLst>
      <p:ext uri="{BB962C8B-B14F-4D97-AF65-F5344CB8AC3E}">
        <p14:creationId xmlns:p14="http://schemas.microsoft.com/office/powerpoint/2010/main" val="328704566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240007" y="1618983"/>
            <a:ext cx="4600126" cy="4894243"/>
          </a:xfrm>
          <a:prstGeom prst="rect">
            <a:avLst/>
          </a:prstGeom>
        </p:spPr>
        <p:txBody>
          <a:bodyPr/>
          <a:lstStyle/>
          <a:p>
            <a:r>
              <a:rPr lang="en-US" sz="2400" b="1" dirty="0">
                <a:solidFill>
                  <a:srgbClr val="FF0000"/>
                </a:solidFill>
              </a:rPr>
              <a:t>Of </a:t>
            </a:r>
            <a:r>
              <a:rPr lang="en-US" sz="2400" b="1" dirty="0" smtClean="0">
                <a:solidFill>
                  <a:srgbClr val="FF0000"/>
                </a:solidFill>
              </a:rPr>
              <a:t>49 candidates, </a:t>
            </a:r>
            <a:r>
              <a:rPr lang="en-US" sz="2400" b="1" dirty="0">
                <a:solidFill>
                  <a:srgbClr val="FF0000"/>
                </a:solidFill>
              </a:rPr>
              <a:t>four sequences failed</a:t>
            </a:r>
          </a:p>
          <a:p>
            <a:pPr lvl="1"/>
            <a:r>
              <a:rPr lang="en-US" sz="1800" dirty="0" smtClean="0"/>
              <a:t>One carried </a:t>
            </a:r>
            <a:r>
              <a:rPr lang="en-US" sz="1800" dirty="0"/>
              <a:t>forward on experimental grounds (highly-expressed</a:t>
            </a:r>
            <a:r>
              <a:rPr lang="en-US" sz="1800" dirty="0" smtClean="0"/>
              <a:t>)</a:t>
            </a:r>
          </a:p>
          <a:p>
            <a:r>
              <a:rPr lang="en-US" sz="2400" dirty="0" smtClean="0"/>
              <a:t>Training set now has 46 sequences</a:t>
            </a:r>
          </a:p>
          <a:p>
            <a:r>
              <a:rPr lang="en-US" sz="2400" b="1" dirty="0" smtClean="0">
                <a:solidFill>
                  <a:srgbClr val="FF0000"/>
                </a:solidFill>
              </a:rPr>
              <a:t>But seven of these actually have no </a:t>
            </a:r>
            <a:r>
              <a:rPr lang="en-US" sz="2400" b="1" dirty="0" err="1" smtClean="0">
                <a:solidFill>
                  <a:srgbClr val="FF0000"/>
                </a:solidFill>
              </a:rPr>
              <a:t>recognisable</a:t>
            </a:r>
            <a:r>
              <a:rPr lang="en-US" sz="2400" b="1" dirty="0" smtClean="0">
                <a:solidFill>
                  <a:srgbClr val="FF0000"/>
                </a:solidFill>
              </a:rPr>
              <a:t> </a:t>
            </a:r>
            <a:r>
              <a:rPr lang="en-US" sz="2400" b="1" dirty="0" err="1" smtClean="0">
                <a:solidFill>
                  <a:srgbClr val="FF0000"/>
                </a:solidFill>
              </a:rPr>
              <a:t>RxLR</a:t>
            </a:r>
            <a:r>
              <a:rPr lang="en-US" sz="2400" b="1" dirty="0" smtClean="0">
                <a:solidFill>
                  <a:srgbClr val="FF0000"/>
                </a:solidFill>
              </a:rPr>
              <a:t>-EER motif, so are discarded</a:t>
            </a:r>
          </a:p>
          <a:p>
            <a:r>
              <a:rPr lang="en-US" sz="2400" dirty="0" smtClean="0">
                <a:solidFill>
                  <a:schemeClr val="accent4">
                    <a:lumMod val="75000"/>
                  </a:schemeClr>
                </a:solidFill>
              </a:rPr>
              <a:t>Training set now has 39 sequences</a:t>
            </a:r>
            <a:endParaRPr lang="en-US" sz="2400" dirty="0">
              <a:solidFill>
                <a:schemeClr val="accent4">
                  <a:lumMod val="75000"/>
                </a:schemeClr>
              </a:solidFill>
            </a:endParaRPr>
          </a:p>
        </p:txBody>
      </p:sp>
      <p:pic>
        <p:nvPicPr>
          <p:cNvPr id="4" name="Picture 3" descr="sigp_predic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5914" y="1057064"/>
            <a:ext cx="2588226" cy="5800935"/>
          </a:xfrm>
          <a:prstGeom prst="rect">
            <a:avLst/>
          </a:prstGeom>
        </p:spPr>
      </p:pic>
    </p:spTree>
    <p:extLst>
      <p:ext uri="{BB962C8B-B14F-4D97-AF65-F5344CB8AC3E}">
        <p14:creationId xmlns:p14="http://schemas.microsoft.com/office/powerpoint/2010/main" val="285428265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190006" y="1163782"/>
            <a:ext cx="7678088" cy="5476702"/>
          </a:xfrm>
          <a:prstGeom prst="rect">
            <a:avLst/>
          </a:prstGeom>
        </p:spPr>
        <p:txBody>
          <a:bodyPr/>
          <a:lstStyle/>
          <a:p>
            <a:pPr>
              <a:spcBef>
                <a:spcPts val="0"/>
              </a:spcBef>
              <a:spcAft>
                <a:spcPts val="1200"/>
              </a:spcAft>
            </a:pPr>
            <a:r>
              <a:rPr lang="en-US" sz="2400" dirty="0" smtClean="0">
                <a:solidFill>
                  <a:schemeClr val="accent3">
                    <a:lumMod val="75000"/>
                  </a:schemeClr>
                </a:solidFill>
              </a:rPr>
              <a:t>We have a </a:t>
            </a:r>
            <a:r>
              <a:rPr lang="en-US" sz="2400" dirty="0" err="1" smtClean="0">
                <a:solidFill>
                  <a:schemeClr val="accent3">
                    <a:lumMod val="75000"/>
                  </a:schemeClr>
                </a:solidFill>
              </a:rPr>
              <a:t>recognisable</a:t>
            </a:r>
            <a:r>
              <a:rPr lang="en-US" sz="2400" dirty="0" smtClean="0">
                <a:solidFill>
                  <a:schemeClr val="accent3">
                    <a:lumMod val="75000"/>
                  </a:schemeClr>
                </a:solidFill>
              </a:rPr>
              <a:t> motif, with substantial local variation and </a:t>
            </a:r>
            <a:r>
              <a:rPr lang="en-US" sz="2400" dirty="0" err="1" smtClean="0">
                <a:solidFill>
                  <a:schemeClr val="accent3">
                    <a:lumMod val="75000"/>
                  </a:schemeClr>
                </a:solidFill>
              </a:rPr>
              <a:t>indels</a:t>
            </a:r>
            <a:endParaRPr lang="en-US" sz="2400" dirty="0">
              <a:solidFill>
                <a:schemeClr val="accent3">
                  <a:lumMod val="75000"/>
                </a:schemeClr>
              </a:solidFill>
            </a:endParaRPr>
          </a:p>
          <a:p>
            <a:pPr lvl="1">
              <a:spcBef>
                <a:spcPts val="0"/>
              </a:spcBef>
              <a:spcAft>
                <a:spcPts val="1200"/>
              </a:spcAft>
            </a:pPr>
            <a:r>
              <a:rPr lang="en-US" sz="1800" dirty="0" smtClean="0"/>
              <a:t>Therefore chose profile HMM</a:t>
            </a:r>
          </a:p>
          <a:p>
            <a:pPr lvl="1">
              <a:spcBef>
                <a:spcPts val="0"/>
              </a:spcBef>
              <a:spcAft>
                <a:spcPts val="1200"/>
              </a:spcAft>
            </a:pPr>
            <a:r>
              <a:rPr lang="en-US" sz="1800" dirty="0" smtClean="0"/>
              <a:t>Use </a:t>
            </a:r>
            <a:r>
              <a:rPr lang="en-US" sz="1800" dirty="0" err="1" smtClean="0"/>
              <a:t>HMMer</a:t>
            </a:r>
            <a:r>
              <a:rPr lang="en-US" sz="1800" dirty="0" smtClean="0"/>
              <a:t> software</a:t>
            </a:r>
          </a:p>
          <a:p>
            <a:pPr>
              <a:spcBef>
                <a:spcPts val="0"/>
              </a:spcBef>
              <a:spcAft>
                <a:spcPts val="1200"/>
              </a:spcAft>
            </a:pPr>
            <a:r>
              <a:rPr lang="en-US" sz="2400" dirty="0" smtClean="0">
                <a:solidFill>
                  <a:srgbClr val="FF0000"/>
                </a:solidFill>
              </a:rPr>
              <a:t>Profile HMMs sensitive to </a:t>
            </a:r>
            <a:br>
              <a:rPr lang="en-US" sz="2400" dirty="0" smtClean="0">
                <a:solidFill>
                  <a:srgbClr val="FF0000"/>
                </a:solidFill>
              </a:rPr>
            </a:br>
            <a:r>
              <a:rPr lang="en-US" sz="2400" dirty="0" smtClean="0">
                <a:solidFill>
                  <a:srgbClr val="FF0000"/>
                </a:solidFill>
              </a:rPr>
              <a:t>quality of alignment</a:t>
            </a:r>
          </a:p>
          <a:p>
            <a:pPr>
              <a:spcBef>
                <a:spcPts val="0"/>
              </a:spcBef>
              <a:spcAft>
                <a:spcPts val="1200"/>
              </a:spcAft>
            </a:pPr>
            <a:r>
              <a:rPr lang="en-US" sz="2400" dirty="0" smtClean="0">
                <a:solidFill>
                  <a:schemeClr val="accent4">
                    <a:lumMod val="75000"/>
                  </a:schemeClr>
                </a:solidFill>
              </a:rPr>
              <a:t>Therefore treat alignment</a:t>
            </a:r>
            <a:br>
              <a:rPr lang="en-US" sz="2400" dirty="0" smtClean="0">
                <a:solidFill>
                  <a:schemeClr val="accent4">
                    <a:lumMod val="75000"/>
                  </a:schemeClr>
                </a:solidFill>
              </a:rPr>
            </a:br>
            <a:r>
              <a:rPr lang="en-US" sz="2400" dirty="0" smtClean="0">
                <a:solidFill>
                  <a:schemeClr val="accent4">
                    <a:lumMod val="75000"/>
                  </a:schemeClr>
                </a:solidFill>
              </a:rPr>
              <a:t>as a parameter of the HMM</a:t>
            </a:r>
            <a:br>
              <a:rPr lang="en-US" sz="2400" dirty="0" smtClean="0">
                <a:solidFill>
                  <a:schemeClr val="accent4">
                    <a:lumMod val="75000"/>
                  </a:schemeClr>
                </a:solidFill>
              </a:rPr>
            </a:br>
            <a:r>
              <a:rPr lang="en-US" sz="2000" dirty="0" smtClean="0">
                <a:solidFill>
                  <a:schemeClr val="accent4">
                    <a:lumMod val="75000"/>
                  </a:schemeClr>
                </a:solidFill>
              </a:rPr>
              <a:t>(much difference between</a:t>
            </a:r>
            <a:br>
              <a:rPr lang="en-US" sz="2000" dirty="0" smtClean="0">
                <a:solidFill>
                  <a:schemeClr val="accent4">
                    <a:lumMod val="75000"/>
                  </a:schemeClr>
                </a:solidFill>
              </a:rPr>
            </a:br>
            <a:r>
              <a:rPr lang="en-US" sz="2000" dirty="0" smtClean="0">
                <a:solidFill>
                  <a:schemeClr val="accent4">
                    <a:lumMod val="75000"/>
                  </a:schemeClr>
                </a:solidFill>
              </a:rPr>
              <a:t>alignments – several tested!)</a:t>
            </a:r>
            <a:endParaRPr lang="en-US" sz="2000" dirty="0">
              <a:solidFill>
                <a:schemeClr val="accent4">
                  <a:lumMod val="75000"/>
                </a:schemeClr>
              </a:solidFill>
            </a:endParaRPr>
          </a:p>
        </p:txBody>
      </p:sp>
      <p:pic>
        <p:nvPicPr>
          <p:cNvPr id="4" name="Picture 3" descr="rxlr_align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182" y="1994954"/>
            <a:ext cx="4848389" cy="4457825"/>
          </a:xfrm>
          <a:prstGeom prst="rect">
            <a:avLst/>
          </a:prstGeom>
        </p:spPr>
      </p:pic>
      <p:sp>
        <p:nvSpPr>
          <p:cNvPr id="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80823473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320010" y="1163782"/>
            <a:ext cx="7548084" cy="5496704"/>
          </a:xfrm>
          <a:prstGeom prst="rect">
            <a:avLst/>
          </a:prstGeom>
        </p:spPr>
        <p:txBody>
          <a:bodyPr/>
          <a:lstStyle/>
          <a:p>
            <a:pPr>
              <a:spcBef>
                <a:spcPts val="0"/>
              </a:spcBef>
              <a:spcAft>
                <a:spcPts val="1200"/>
              </a:spcAft>
            </a:pPr>
            <a:r>
              <a:rPr lang="en-US" sz="2800" dirty="0" smtClean="0">
                <a:solidFill>
                  <a:schemeClr val="accent3">
                    <a:lumMod val="75000"/>
                  </a:schemeClr>
                </a:solidFill>
              </a:rPr>
              <a:t>Parameters modified for HMM</a:t>
            </a:r>
          </a:p>
          <a:p>
            <a:pPr lvl="1">
              <a:spcBef>
                <a:spcPts val="0"/>
              </a:spcBef>
              <a:spcAft>
                <a:spcPts val="1200"/>
              </a:spcAft>
            </a:pPr>
            <a:r>
              <a:rPr lang="en-US" sz="2000" dirty="0" smtClean="0">
                <a:solidFill>
                  <a:schemeClr val="accent1">
                    <a:lumMod val="75000"/>
                  </a:schemeClr>
                </a:solidFill>
              </a:rPr>
              <a:t>Alignment package (no alignment, anchored, </a:t>
            </a:r>
            <a:r>
              <a:rPr lang="en-US" sz="2000" dirty="0" err="1">
                <a:solidFill>
                  <a:schemeClr val="accent1">
                    <a:lumMod val="75000"/>
                  </a:schemeClr>
                </a:solidFill>
              </a:rPr>
              <a:t>C</a:t>
            </a:r>
            <a:r>
              <a:rPr lang="en-US" sz="2000" dirty="0" err="1" smtClean="0">
                <a:solidFill>
                  <a:schemeClr val="accent1">
                    <a:lumMod val="75000"/>
                  </a:schemeClr>
                </a:solidFill>
              </a:rPr>
              <a:t>lustal</a:t>
            </a:r>
            <a:r>
              <a:rPr lang="en-US" sz="2000" dirty="0" smtClean="0">
                <a:solidFill>
                  <a:schemeClr val="accent1">
                    <a:lumMod val="75000"/>
                  </a:schemeClr>
                </a:solidFill>
              </a:rPr>
              <a:t>, </a:t>
            </a:r>
            <a:r>
              <a:rPr lang="en-US" sz="2000" dirty="0" err="1" smtClean="0">
                <a:solidFill>
                  <a:schemeClr val="accent1">
                    <a:lumMod val="75000"/>
                  </a:schemeClr>
                </a:solidFill>
              </a:rPr>
              <a:t>DiAlign</a:t>
            </a:r>
            <a:r>
              <a:rPr lang="en-US" sz="2000" dirty="0" smtClean="0">
                <a:solidFill>
                  <a:schemeClr val="accent1">
                    <a:lumMod val="75000"/>
                  </a:schemeClr>
                </a:solidFill>
              </a:rPr>
              <a:t>, T-Coffee) on default settings</a:t>
            </a:r>
          </a:p>
          <a:p>
            <a:pPr lvl="1">
              <a:spcBef>
                <a:spcPts val="0"/>
              </a:spcBef>
              <a:spcAft>
                <a:spcPts val="1200"/>
              </a:spcAft>
            </a:pPr>
            <a:r>
              <a:rPr lang="en-US" sz="2000" dirty="0" smtClean="0">
                <a:solidFill>
                  <a:schemeClr val="accent5">
                    <a:lumMod val="75000"/>
                  </a:schemeClr>
                </a:solidFill>
              </a:rPr>
              <a:t>Full-length and truncated (no signal peptide) alignments to test for influence of signal peptide region on classifier</a:t>
            </a:r>
          </a:p>
          <a:p>
            <a:pPr lvl="2">
              <a:spcBef>
                <a:spcPts val="0"/>
              </a:spcBef>
              <a:spcAft>
                <a:spcPts val="1200"/>
              </a:spcAft>
            </a:pPr>
            <a:r>
              <a:rPr lang="en-US" sz="2000" b="1" dirty="0" smtClean="0">
                <a:solidFill>
                  <a:schemeClr val="accent2">
                    <a:lumMod val="75000"/>
                  </a:schemeClr>
                </a:solidFill>
              </a:rPr>
              <a:t>Plus one alignment of </a:t>
            </a:r>
            <a:r>
              <a:rPr lang="en-US" sz="2000" b="1" dirty="0" err="1" smtClean="0">
                <a:solidFill>
                  <a:schemeClr val="accent2">
                    <a:lumMod val="75000"/>
                  </a:schemeClr>
                </a:solidFill>
              </a:rPr>
              <a:t>RxLR</a:t>
            </a:r>
            <a:r>
              <a:rPr lang="en-US" sz="2000" b="1" dirty="0" smtClean="0">
                <a:solidFill>
                  <a:schemeClr val="accent2">
                    <a:lumMod val="75000"/>
                  </a:schemeClr>
                </a:solidFill>
              </a:rPr>
              <a:t>-EER plus flanking region only</a:t>
            </a:r>
            <a:br>
              <a:rPr lang="en-US" sz="2000" b="1" dirty="0" smtClean="0">
                <a:solidFill>
                  <a:schemeClr val="accent2">
                    <a:lumMod val="75000"/>
                  </a:schemeClr>
                </a:solidFill>
              </a:rPr>
            </a:br>
            <a:r>
              <a:rPr lang="en-US" sz="2000" b="1" dirty="0" smtClean="0">
                <a:solidFill>
                  <a:schemeClr val="accent2">
                    <a:lumMod val="75000"/>
                  </a:schemeClr>
                </a:solidFill>
              </a:rPr>
              <a:t>(‘</a:t>
            </a:r>
            <a:r>
              <a:rPr lang="en-US" sz="2000" b="1" dirty="0" smtClean="0">
                <a:solidFill>
                  <a:schemeClr val="accent2">
                    <a:lumMod val="75000"/>
                  </a:schemeClr>
                </a:solidFill>
                <a:latin typeface="Courier"/>
                <a:cs typeface="Courier"/>
              </a:rPr>
              <a:t>cropped</a:t>
            </a:r>
            <a:r>
              <a:rPr lang="en-US" sz="2000" b="1" dirty="0" smtClean="0">
                <a:solidFill>
                  <a:schemeClr val="accent2">
                    <a:lumMod val="75000"/>
                  </a:schemeClr>
                </a:solidFill>
              </a:rPr>
              <a:t>’)</a:t>
            </a:r>
          </a:p>
          <a:p>
            <a:pPr>
              <a:spcBef>
                <a:spcPts val="0"/>
              </a:spcBef>
              <a:spcAft>
                <a:spcPts val="1200"/>
              </a:spcAft>
            </a:pPr>
            <a:r>
              <a:rPr lang="en-US" sz="2800" dirty="0" smtClean="0">
                <a:solidFill>
                  <a:schemeClr val="accent4">
                    <a:lumMod val="75000"/>
                  </a:schemeClr>
                </a:solidFill>
              </a:rPr>
              <a:t>HMM built for each of eleven alignments</a:t>
            </a:r>
          </a:p>
          <a:p>
            <a:pPr lvl="1">
              <a:spcBef>
                <a:spcPts val="0"/>
              </a:spcBef>
              <a:spcAft>
                <a:spcPts val="1200"/>
              </a:spcAft>
            </a:pPr>
            <a:r>
              <a:rPr lang="en-US" sz="2000" dirty="0" smtClean="0"/>
              <a:t>Default parameters</a:t>
            </a:r>
          </a:p>
          <a:p>
            <a:pPr>
              <a:spcBef>
                <a:spcPts val="0"/>
              </a:spcBef>
              <a:spcAft>
                <a:spcPts val="1200"/>
              </a:spcAft>
            </a:pPr>
            <a:r>
              <a:rPr lang="en-US" sz="2800" dirty="0" smtClean="0">
                <a:solidFill>
                  <a:srgbClr val="FF0000"/>
                </a:solidFill>
              </a:rPr>
              <a:t>Once built, the HMM </a:t>
            </a:r>
            <a:r>
              <a:rPr lang="en-US" sz="2800" dirty="0" smtClean="0">
                <a:solidFill>
                  <a:srgbClr val="FF0000"/>
                </a:solidFill>
              </a:rPr>
              <a:t>was </a:t>
            </a:r>
            <a:r>
              <a:rPr lang="en-US" sz="2800" dirty="0" smtClean="0">
                <a:solidFill>
                  <a:srgbClr val="FF0000"/>
                </a:solidFill>
              </a:rPr>
              <a:t>the classifier.</a:t>
            </a:r>
            <a:endParaRPr lang="en-US" sz="2800" dirty="0">
              <a:solidFill>
                <a:srgbClr val="FF0000"/>
              </a:solidFill>
            </a:endParaRPr>
          </a:p>
        </p:txBody>
      </p:sp>
      <p:sp>
        <p:nvSpPr>
          <p:cNvPr id="4" name="TextBox 3"/>
          <p:cNvSpPr txBox="1"/>
          <p:nvPr/>
        </p:nvSpPr>
        <p:spPr>
          <a:xfrm>
            <a:off x="400012" y="5830426"/>
            <a:ext cx="8157376" cy="523220"/>
          </a:xfrm>
          <a:prstGeom prst="rect">
            <a:avLst/>
          </a:prstGeom>
          <a:noFill/>
        </p:spPr>
        <p:txBody>
          <a:bodyPr wrap="none" rtlCol="0">
            <a:spAutoFit/>
          </a:bodyPr>
          <a:lstStyle/>
          <a:p>
            <a:r>
              <a:rPr lang="en-US" sz="2800" b="1" dirty="0" err="1">
                <a:solidFill>
                  <a:srgbClr val="0000FF"/>
                </a:solidFill>
                <a:latin typeface="Courier"/>
                <a:cs typeface="Courier"/>
              </a:rPr>
              <a:t>hmmbuild</a:t>
            </a:r>
            <a:r>
              <a:rPr lang="en-US" sz="2800" b="1" dirty="0">
                <a:solidFill>
                  <a:srgbClr val="0000FF"/>
                </a:solidFill>
                <a:latin typeface="Courier"/>
                <a:cs typeface="Courier"/>
              </a:rPr>
              <a:t> --amino &lt;output&gt; &lt;alignment&gt;</a:t>
            </a:r>
            <a:endParaRPr lang="en-US" sz="2800" b="1" dirty="0" smtClean="0">
              <a:solidFill>
                <a:srgbClr val="0000FF"/>
              </a:solidFill>
              <a:latin typeface="Courier"/>
              <a:cs typeface="Courier"/>
            </a:endParaRPr>
          </a:p>
        </p:txBody>
      </p:sp>
      <p:sp>
        <p:nvSpPr>
          <p:cNvPr id="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15162692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classifier</a:t>
            </a:r>
            <a:endParaRPr lang="en-US" dirty="0"/>
          </a:p>
        </p:txBody>
      </p:sp>
      <p:sp>
        <p:nvSpPr>
          <p:cNvPr id="3" name="Content Placeholder 2"/>
          <p:cNvSpPr>
            <a:spLocks noGrp="1"/>
          </p:cNvSpPr>
          <p:nvPr>
            <p:ph idx="4294967295"/>
          </p:nvPr>
        </p:nvSpPr>
        <p:spPr>
          <a:xfrm>
            <a:off x="270008" y="1163782"/>
            <a:ext cx="7770212" cy="2026452"/>
          </a:xfrm>
          <a:prstGeom prst="rect">
            <a:avLst/>
          </a:prstGeom>
        </p:spPr>
        <p:txBody>
          <a:bodyPr>
            <a:normAutofit fontScale="92500"/>
          </a:bodyPr>
          <a:lstStyle/>
          <a:p>
            <a:r>
              <a:rPr lang="en-US" sz="2800" b="1" dirty="0" smtClean="0">
                <a:solidFill>
                  <a:schemeClr val="accent3">
                    <a:lumMod val="75000"/>
                  </a:schemeClr>
                </a:solidFill>
              </a:rPr>
              <a:t>The ‘cropped’ classifier has:</a:t>
            </a:r>
          </a:p>
          <a:p>
            <a:pPr lvl="1"/>
            <a:r>
              <a:rPr lang="en-US" sz="2000" dirty="0" smtClean="0">
                <a:solidFill>
                  <a:srgbClr val="604A7B"/>
                </a:solidFill>
              </a:rPr>
              <a:t>100% </a:t>
            </a:r>
            <a:r>
              <a:rPr lang="en-US" sz="2000" dirty="0" smtClean="0">
                <a:solidFill>
                  <a:schemeClr val="accent4">
                    <a:lumMod val="75000"/>
                  </a:schemeClr>
                </a:solidFill>
              </a:rPr>
              <a:t>recovery of positive training sequences</a:t>
            </a:r>
          </a:p>
          <a:p>
            <a:pPr lvl="1"/>
            <a:r>
              <a:rPr lang="en-US" sz="2000" dirty="0" smtClean="0">
                <a:solidFill>
                  <a:schemeClr val="accent5">
                    <a:lumMod val="75000"/>
                  </a:schemeClr>
                </a:solidFill>
              </a:rPr>
              <a:t>0% recovery of negative test sequences</a:t>
            </a:r>
          </a:p>
          <a:p>
            <a:r>
              <a:rPr lang="en-US" sz="2400" dirty="0" smtClean="0">
                <a:solidFill>
                  <a:schemeClr val="accent6">
                    <a:lumMod val="75000"/>
                  </a:schemeClr>
                </a:solidFill>
              </a:rPr>
              <a:t>Some variation in classifier performance on whole genome: </a:t>
            </a:r>
            <a:r>
              <a:rPr lang="en-US" sz="2400" dirty="0" smtClean="0">
                <a:solidFill>
                  <a:schemeClr val="accent6">
                    <a:lumMod val="75000"/>
                  </a:schemeClr>
                </a:solidFill>
              </a:rPr>
              <a:t/>
            </a:r>
            <a:br>
              <a:rPr lang="en-US" sz="2400" dirty="0" smtClean="0">
                <a:solidFill>
                  <a:schemeClr val="accent6">
                    <a:lumMod val="75000"/>
                  </a:schemeClr>
                </a:solidFill>
              </a:rPr>
            </a:br>
            <a:r>
              <a:rPr lang="en-US" sz="2400" b="1" u="sng" dirty="0" smtClean="0">
                <a:solidFill>
                  <a:schemeClr val="accent6">
                    <a:lumMod val="75000"/>
                  </a:schemeClr>
                </a:solidFill>
              </a:rPr>
              <a:t>284 </a:t>
            </a:r>
            <a:r>
              <a:rPr lang="en-US" sz="2400" b="1" u="sng" dirty="0" smtClean="0">
                <a:solidFill>
                  <a:schemeClr val="accent6">
                    <a:lumMod val="75000"/>
                  </a:schemeClr>
                </a:solidFill>
              </a:rPr>
              <a:t>candidates </a:t>
            </a:r>
            <a:r>
              <a:rPr lang="en-US" sz="2400" b="1" u="sng" dirty="0" smtClean="0">
                <a:solidFill>
                  <a:schemeClr val="accent6">
                    <a:lumMod val="75000"/>
                  </a:schemeClr>
                </a:solidFill>
              </a:rPr>
              <a:t>from ‘cropped’ </a:t>
            </a:r>
            <a:r>
              <a:rPr lang="en-US" sz="1900" dirty="0" smtClean="0">
                <a:solidFill>
                  <a:schemeClr val="accent6">
                    <a:lumMod val="75000"/>
                  </a:schemeClr>
                </a:solidFill>
              </a:rPr>
              <a:t>(≈80-200 common to other models)</a:t>
            </a:r>
            <a:endParaRPr lang="en-US" sz="2400" dirty="0">
              <a:solidFill>
                <a:schemeClr val="accent6">
                  <a:lumMod val="75000"/>
                </a:schemeClr>
              </a:solidFill>
            </a:endParaRPr>
          </a:p>
        </p:txBody>
      </p:sp>
      <p:pic>
        <p:nvPicPr>
          <p:cNvPr id="4" name="Picture 3" descr="whole_gen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9874"/>
            <a:ext cx="9144000" cy="2620933"/>
          </a:xfrm>
          <a:prstGeom prst="rect">
            <a:avLst/>
          </a:prstGeom>
        </p:spPr>
      </p:pic>
      <p:sp>
        <p:nvSpPr>
          <p:cNvPr id="6" name="Rectangle 5"/>
          <p:cNvSpPr/>
          <p:nvPr/>
        </p:nvSpPr>
        <p:spPr>
          <a:xfrm>
            <a:off x="2241124" y="4020293"/>
            <a:ext cx="508951" cy="1781752"/>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0" y="5802045"/>
            <a:ext cx="8540233" cy="168762"/>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359398449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a:t>
            </a:r>
            <a:endParaRPr lang="en-US" dirty="0"/>
          </a:p>
        </p:txBody>
      </p:sp>
      <p:sp>
        <p:nvSpPr>
          <p:cNvPr id="3" name="Text Placeholder 2"/>
          <p:cNvSpPr>
            <a:spLocks noGrp="1"/>
          </p:cNvSpPr>
          <p:nvPr>
            <p:ph type="body" sz="quarter" idx="11"/>
          </p:nvPr>
        </p:nvSpPr>
        <p:spPr>
          <a:xfrm>
            <a:off x="1335231" y="1732395"/>
            <a:ext cx="6883484" cy="2930033"/>
          </a:xfrm>
        </p:spPr>
        <p:txBody>
          <a:bodyPr/>
          <a:lstStyle/>
          <a:p>
            <a:r>
              <a:rPr lang="en-US" dirty="0" smtClean="0">
                <a:solidFill>
                  <a:schemeClr val="accent5">
                    <a:lumMod val="75000"/>
                  </a:schemeClr>
                </a:solidFill>
              </a:rPr>
              <a:t>Genomic context is almost as </a:t>
            </a:r>
            <a:r>
              <a:rPr lang="en-US" dirty="0" smtClean="0">
                <a:solidFill>
                  <a:schemeClr val="accent5">
                    <a:lumMod val="75000"/>
                  </a:schemeClr>
                </a:solidFill>
              </a:rPr>
              <a:t>interesting and useful </a:t>
            </a:r>
            <a:r>
              <a:rPr lang="en-US" dirty="0" smtClean="0">
                <a:solidFill>
                  <a:schemeClr val="accent5">
                    <a:lumMod val="75000"/>
                  </a:schemeClr>
                </a:solidFill>
              </a:rPr>
              <a:t>as genome features</a:t>
            </a:r>
          </a:p>
          <a:p>
            <a:r>
              <a:rPr lang="en-US" b="1" dirty="0" smtClean="0">
                <a:solidFill>
                  <a:schemeClr val="accent2">
                    <a:lumMod val="75000"/>
                  </a:schemeClr>
                </a:solidFill>
              </a:rPr>
              <a:t>Functional prediction is largely sequence classification</a:t>
            </a:r>
          </a:p>
          <a:p>
            <a:r>
              <a:rPr lang="en-US" b="1" dirty="0" smtClean="0">
                <a:solidFill>
                  <a:srgbClr val="FF0000"/>
                </a:solidFill>
              </a:rPr>
              <a:t>The statistics of large datasets can be unintuitive: always think statistically</a:t>
            </a:r>
          </a:p>
          <a:p>
            <a:r>
              <a:rPr lang="en-US" dirty="0" smtClean="0">
                <a:solidFill>
                  <a:schemeClr val="accent3">
                    <a:lumMod val="75000"/>
                  </a:schemeClr>
                </a:solidFill>
              </a:rPr>
              <a:t>Workflows </a:t>
            </a:r>
            <a:r>
              <a:rPr lang="en-US" dirty="0" smtClean="0">
                <a:solidFill>
                  <a:schemeClr val="accent3">
                    <a:lumMod val="75000"/>
                  </a:schemeClr>
                </a:solidFill>
              </a:rPr>
              <a:t>(e.g. Galaxy) are </a:t>
            </a:r>
            <a:r>
              <a:rPr lang="en-US" dirty="0" smtClean="0">
                <a:solidFill>
                  <a:schemeClr val="accent3">
                    <a:lumMod val="75000"/>
                  </a:schemeClr>
                </a:solidFill>
              </a:rPr>
              <a:t>great tools</a:t>
            </a:r>
            <a:endParaRPr lang="en-US" dirty="0">
              <a:solidFill>
                <a:schemeClr val="accent3">
                  <a:lumMod val="75000"/>
                </a:schemeClr>
              </a:solidFill>
            </a:endParaRPr>
          </a:p>
        </p:txBody>
      </p:sp>
    </p:spTree>
    <p:extLst>
      <p:ext uri="{BB962C8B-B14F-4D97-AF65-F5344CB8AC3E}">
        <p14:creationId xmlns:p14="http://schemas.microsoft.com/office/powerpoint/2010/main" val="3208655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ckeya_core_collinear_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 y="4921379"/>
            <a:ext cx="9144000" cy="193662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2013: </a:t>
            </a:r>
            <a:r>
              <a:rPr lang="en-US" sz="2800" i="1" dirty="0" err="1" smtClean="0"/>
              <a:t>Dickeya</a:t>
            </a:r>
            <a:r>
              <a:rPr lang="en-US" sz="2800" i="1" dirty="0" smtClean="0"/>
              <a:t> </a:t>
            </a:r>
            <a:r>
              <a:rPr lang="en-US" sz="2800" dirty="0" smtClean="0"/>
              <a:t>spp.</a:t>
            </a:r>
            <a:endParaRPr lang="en-US" sz="2800" dirty="0"/>
          </a:p>
        </p:txBody>
      </p:sp>
      <p:sp>
        <p:nvSpPr>
          <p:cNvPr id="5" name="TextBox 4"/>
          <p:cNvSpPr txBox="1"/>
          <p:nvPr/>
        </p:nvSpPr>
        <p:spPr>
          <a:xfrm>
            <a:off x="885710" y="4352864"/>
            <a:ext cx="7192594" cy="646331"/>
          </a:xfrm>
          <a:prstGeom prst="rect">
            <a:avLst/>
          </a:prstGeom>
          <a:noFill/>
        </p:spPr>
        <p:txBody>
          <a:bodyPr wrap="none" rtlCol="0">
            <a:spAutoFit/>
          </a:bodyPr>
          <a:lstStyle/>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4"/>
              </a:rPr>
              <a:t>doi:10.1128/genomeA.00978-13</a:t>
            </a:r>
            <a:r>
              <a:rPr lang="en-US" dirty="0"/>
              <a:t>.</a:t>
            </a:r>
          </a:p>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5"/>
              </a:rPr>
              <a:t>doi:10.1128/genomeA.00087-</a:t>
            </a:r>
            <a:r>
              <a:rPr lang="en-US" dirty="0" smtClean="0">
                <a:hlinkClick r:id="rId5"/>
              </a:rPr>
              <a:t>12</a:t>
            </a:r>
            <a:r>
              <a:rPr lang="fr-FR" dirty="0" smtClean="0"/>
              <a:t>.</a:t>
            </a:r>
            <a:endParaRPr lang="en-US" dirty="0"/>
          </a:p>
        </p:txBody>
      </p:sp>
      <p:pic>
        <p:nvPicPr>
          <p:cNvPr id="4" name="Picture 3" descr="paper_4_draf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57" y="2258638"/>
            <a:ext cx="7231504" cy="1948347"/>
          </a:xfrm>
          <a:prstGeom prst="rect">
            <a:avLst/>
          </a:prstGeom>
        </p:spPr>
      </p:pic>
      <p:pic>
        <p:nvPicPr>
          <p:cNvPr id="8" name="Picture 7" descr="paper_17_draf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1546" y="959826"/>
            <a:ext cx="6508493" cy="1791986"/>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1226997" y="1017212"/>
            <a:ext cx="6883484" cy="2117503"/>
          </a:xfrm>
        </p:spPr>
        <p:txBody>
          <a:bodyPr/>
          <a:lstStyle/>
          <a:p>
            <a:r>
              <a:rPr lang="en-US" dirty="0" smtClean="0">
                <a:solidFill>
                  <a:schemeClr val="accent3">
                    <a:lumMod val="75000"/>
                  </a:schemeClr>
                </a:solidFill>
              </a:rPr>
              <a:t>Soft rot pathogen of crop and ornamental plants</a:t>
            </a:r>
          </a:p>
          <a:p>
            <a:r>
              <a:rPr lang="en-US" i="1" dirty="0" err="1" smtClean="0">
                <a:solidFill>
                  <a:schemeClr val="accent5">
                    <a:lumMod val="75000"/>
                  </a:schemeClr>
                </a:solidFill>
              </a:rPr>
              <a:t>Dickeya</a:t>
            </a:r>
            <a:r>
              <a:rPr lang="en-US" dirty="0" smtClean="0">
                <a:solidFill>
                  <a:schemeClr val="accent5">
                    <a:lumMod val="75000"/>
                  </a:schemeClr>
                </a:solidFill>
              </a:rPr>
              <a:t> species have distinct host ranges</a:t>
            </a:r>
          </a:p>
          <a:p>
            <a:r>
              <a:rPr lang="en-US" dirty="0" smtClean="0"/>
              <a:t>Expanding and diversifying across Europe</a:t>
            </a:r>
          </a:p>
          <a:p>
            <a:r>
              <a:rPr lang="en-US" b="1" i="1" dirty="0" smtClean="0">
                <a:solidFill>
                  <a:srgbClr val="FF0000"/>
                </a:solidFill>
              </a:rPr>
              <a:t>D. </a:t>
            </a:r>
            <a:r>
              <a:rPr lang="en-US" b="1" i="1" dirty="0" err="1" smtClean="0">
                <a:solidFill>
                  <a:srgbClr val="FF0000"/>
                </a:solidFill>
              </a:rPr>
              <a:t>solani</a:t>
            </a:r>
            <a:r>
              <a:rPr lang="en-US" b="1" dirty="0" smtClean="0">
                <a:solidFill>
                  <a:srgbClr val="FF0000"/>
                </a:solidFill>
              </a:rPr>
              <a:t> a particular emerging threat</a:t>
            </a:r>
          </a:p>
          <a:p>
            <a:r>
              <a:rPr lang="en-US" dirty="0" smtClean="0">
                <a:solidFill>
                  <a:schemeClr val="accent4">
                    <a:lumMod val="75000"/>
                  </a:schemeClr>
                </a:solidFill>
              </a:rPr>
              <a:t>Promising </a:t>
            </a:r>
            <a:r>
              <a:rPr lang="en-US" dirty="0" err="1" smtClean="0">
                <a:solidFill>
                  <a:schemeClr val="accent4">
                    <a:lumMod val="75000"/>
                  </a:schemeClr>
                </a:solidFill>
              </a:rPr>
              <a:t>SynthBio</a:t>
            </a:r>
            <a:r>
              <a:rPr lang="en-US" dirty="0" smtClean="0">
                <a:solidFill>
                  <a:schemeClr val="accent4">
                    <a:lumMod val="75000"/>
                  </a:schemeClr>
                </a:solidFill>
              </a:rPr>
              <a:t>/</a:t>
            </a:r>
            <a:r>
              <a:rPr lang="en-US" dirty="0" err="1" smtClean="0">
                <a:solidFill>
                  <a:schemeClr val="accent4">
                    <a:lumMod val="75000"/>
                  </a:schemeClr>
                </a:solidFill>
              </a:rPr>
              <a:t>BioFuels</a:t>
            </a:r>
            <a:r>
              <a:rPr lang="en-US" dirty="0" smtClean="0">
                <a:solidFill>
                  <a:schemeClr val="accent4">
                    <a:lumMod val="75000"/>
                  </a:schemeClr>
                </a:solidFill>
              </a:rPr>
              <a:t> target</a:t>
            </a:r>
            <a:endParaRPr lang="en-US" dirty="0">
              <a:solidFill>
                <a:schemeClr val="accent4">
                  <a:lumMod val="75000"/>
                </a:schemeClr>
              </a:solidFill>
            </a:endParaRPr>
          </a:p>
        </p:txBody>
      </p:sp>
      <p:pic>
        <p:nvPicPr>
          <p:cNvPr id="5" name="Picture 4" descr="dickeya_pot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9" y="3267737"/>
            <a:ext cx="3853319" cy="3169023"/>
          </a:xfrm>
          <a:prstGeom prst="rect">
            <a:avLst/>
          </a:prstGeom>
        </p:spPr>
      </p:pic>
      <p:pic>
        <p:nvPicPr>
          <p:cNvPr id="6" name="Picture 5" descr="dickeya_chrysanthemu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74" y="3267738"/>
            <a:ext cx="4756899" cy="3171266"/>
          </a:xfrm>
          <a:prstGeom prst="rect">
            <a:avLst/>
          </a:prstGeom>
        </p:spPr>
      </p:pic>
      <p:sp>
        <p:nvSpPr>
          <p:cNvPr id="7" name="TextBox 6"/>
          <p:cNvSpPr txBox="1"/>
          <p:nvPr/>
        </p:nvSpPr>
        <p:spPr>
          <a:xfrm>
            <a:off x="4932625" y="6396335"/>
            <a:ext cx="3491010" cy="461665"/>
          </a:xfrm>
          <a:prstGeom prst="rect">
            <a:avLst/>
          </a:prstGeom>
          <a:noFill/>
        </p:spPr>
        <p:txBody>
          <a:bodyPr wrap="none" rtlCol="0">
            <a:spAutoFit/>
          </a:bodyPr>
          <a:lstStyle/>
          <a:p>
            <a:r>
              <a:rPr lang="en-US" sz="1400" dirty="0" smtClean="0">
                <a:solidFill>
                  <a:schemeClr val="tx2">
                    <a:lumMod val="90000"/>
                    <a:lumOff val="10000"/>
                  </a:schemeClr>
                </a:solidFill>
              </a:rPr>
              <a:t>Host: chrysanthemum </a:t>
            </a:r>
            <a:r>
              <a:rPr lang="en-US" sz="1400" dirty="0" smtClean="0">
                <a:solidFill>
                  <a:schemeClr val="tx2">
                    <a:lumMod val="90000"/>
                    <a:lumOff val="10000"/>
                  </a:schemeClr>
                </a:solidFill>
                <a:latin typeface="Calibri"/>
                <a:cs typeface="Calibri"/>
              </a:rPr>
              <a:t>(</a:t>
            </a:r>
            <a:r>
              <a:rPr lang="en-US" sz="1400" i="1" dirty="0" smtClean="0">
                <a:solidFill>
                  <a:schemeClr val="tx2">
                    <a:lumMod val="90000"/>
                    <a:lumOff val="10000"/>
                  </a:schemeClr>
                </a:solidFill>
                <a:latin typeface="Calibri"/>
                <a:cs typeface="Calibri"/>
              </a:rPr>
              <a:t>Chrysanthemum </a:t>
            </a:r>
            <a:r>
              <a:rPr lang="en-US" sz="1400" dirty="0" smtClean="0">
                <a:solidFill>
                  <a:schemeClr val="tx2">
                    <a:lumMod val="90000"/>
                    <a:lumOff val="10000"/>
                  </a:schemeClr>
                </a:solidFill>
                <a:latin typeface="Calibri"/>
                <a:cs typeface="Calibri"/>
              </a:rPr>
              <a:t>spp</a:t>
            </a:r>
            <a:r>
              <a:rPr lang="en-US" sz="1400" i="1" dirty="0" smtClean="0">
                <a:solidFill>
                  <a:schemeClr val="tx2">
                    <a:lumMod val="90000"/>
                    <a:lumOff val="10000"/>
                  </a:schemeClr>
                </a:solidFill>
                <a:latin typeface="Calibri"/>
                <a:cs typeface="Calibri"/>
              </a:rPr>
              <a:t>.</a:t>
            </a:r>
            <a:r>
              <a:rPr lang="en-US" sz="1400" dirty="0" smtClean="0">
                <a:solidFill>
                  <a:schemeClr val="tx2">
                    <a:lumMod val="90000"/>
                    <a:lumOff val="10000"/>
                  </a:schemeClr>
                </a:solidFill>
                <a:latin typeface="Calibri"/>
                <a:cs typeface="Calibri"/>
              </a:rPr>
              <a:t>)</a:t>
            </a:r>
          </a:p>
          <a:p>
            <a:r>
              <a:rPr lang="en-US" sz="1000" dirty="0" err="1" smtClean="0">
                <a:solidFill>
                  <a:schemeClr val="tx2">
                    <a:lumMod val="90000"/>
                    <a:lumOff val="10000"/>
                  </a:schemeClr>
                </a:solidFill>
                <a:latin typeface="Calibri"/>
                <a:cs typeface="Calibri"/>
              </a:rPr>
              <a:t>Landesanst</a:t>
            </a:r>
            <a:r>
              <a:rPr lang="en-US" sz="1000" dirty="0" smtClean="0">
                <a:solidFill>
                  <a:schemeClr val="tx2">
                    <a:lumMod val="90000"/>
                    <a:lumOff val="10000"/>
                  </a:schemeClr>
                </a:solidFill>
                <a:latin typeface="Calibri"/>
                <a:cs typeface="Calibri"/>
              </a:rPr>
              <a:t>. f. </a:t>
            </a:r>
            <a:r>
              <a:rPr lang="en-US" sz="1000" dirty="0" err="1" smtClean="0">
                <a:solidFill>
                  <a:schemeClr val="tx2">
                    <a:lumMod val="90000"/>
                    <a:lumOff val="10000"/>
                  </a:schemeClr>
                </a:solidFill>
                <a:latin typeface="Calibri"/>
                <a:cs typeface="Calibri"/>
              </a:rPr>
              <a:t>Pflanzenbau</a:t>
            </a:r>
            <a:r>
              <a:rPr lang="en-US" sz="1000" dirty="0" smtClean="0">
                <a:solidFill>
                  <a:schemeClr val="tx2">
                    <a:lumMod val="90000"/>
                    <a:lumOff val="10000"/>
                  </a:schemeClr>
                </a:solidFill>
                <a:latin typeface="Calibri"/>
                <a:cs typeface="Calibri"/>
              </a:rPr>
              <a:t> und </a:t>
            </a:r>
            <a:r>
              <a:rPr lang="en-US" sz="1000" dirty="0" err="1" smtClean="0">
                <a:solidFill>
                  <a:schemeClr val="tx2">
                    <a:lumMod val="90000"/>
                    <a:lumOff val="10000"/>
                  </a:schemeClr>
                </a:solidFill>
                <a:latin typeface="Calibri"/>
                <a:cs typeface="Calibri"/>
              </a:rPr>
              <a:t>Pflanzenschutz</a:t>
            </a:r>
            <a:r>
              <a:rPr lang="en-US" sz="1000" dirty="0" smtClean="0">
                <a:solidFill>
                  <a:schemeClr val="tx2">
                    <a:lumMod val="90000"/>
                    <a:lumOff val="10000"/>
                  </a:schemeClr>
                </a:solidFill>
                <a:latin typeface="Calibri"/>
                <a:cs typeface="Calibri"/>
              </a:rPr>
              <a:t>, Mainz Archive</a:t>
            </a:r>
          </a:p>
        </p:txBody>
      </p:sp>
      <p:sp>
        <p:nvSpPr>
          <p:cNvPr id="8" name="TextBox 7"/>
          <p:cNvSpPr txBox="1"/>
          <p:nvPr/>
        </p:nvSpPr>
        <p:spPr>
          <a:xfrm>
            <a:off x="526740" y="6396335"/>
            <a:ext cx="2765375" cy="461665"/>
          </a:xfrm>
          <a:prstGeom prst="rect">
            <a:avLst/>
          </a:prstGeom>
          <a:noFill/>
        </p:spPr>
        <p:txBody>
          <a:bodyPr wrap="none" rtlCol="0">
            <a:spAutoFit/>
          </a:bodyPr>
          <a:lstStyle/>
          <a:p>
            <a:r>
              <a:rPr lang="en-US" sz="1200" dirty="0" err="1" smtClean="0">
                <a:solidFill>
                  <a:schemeClr val="tx2">
                    <a:lumMod val="90000"/>
                    <a:lumOff val="10000"/>
                  </a:schemeClr>
                </a:solidFill>
              </a:rPr>
              <a:t>Toth</a:t>
            </a:r>
            <a:r>
              <a:rPr lang="en-US" sz="1200" dirty="0" smtClean="0">
                <a:solidFill>
                  <a:schemeClr val="tx2">
                    <a:lumMod val="90000"/>
                    <a:lumOff val="10000"/>
                  </a:schemeClr>
                </a:solidFill>
              </a:rPr>
              <a:t> </a:t>
            </a:r>
            <a:r>
              <a:rPr lang="en-US" sz="1200" i="1" dirty="0" smtClean="0">
                <a:solidFill>
                  <a:schemeClr val="tx2">
                    <a:lumMod val="90000"/>
                    <a:lumOff val="10000"/>
                  </a:schemeClr>
                </a:solidFill>
              </a:rPr>
              <a:t>et </a:t>
            </a:r>
            <a:r>
              <a:rPr lang="en-US" sz="1200" i="1" dirty="0">
                <a:solidFill>
                  <a:schemeClr val="tx2">
                    <a:lumMod val="90000"/>
                    <a:lumOff val="10000"/>
                  </a:schemeClr>
                </a:solidFill>
              </a:rPr>
              <a:t>al.</a:t>
            </a:r>
            <a:r>
              <a:rPr lang="en-US" sz="1200" dirty="0">
                <a:solidFill>
                  <a:schemeClr val="tx2">
                    <a:lumMod val="90000"/>
                    <a:lumOff val="10000"/>
                  </a:schemeClr>
                </a:solidFill>
              </a:rPr>
              <a:t> (</a:t>
            </a:r>
            <a:r>
              <a:rPr lang="en-US" sz="1200" dirty="0" smtClean="0">
                <a:solidFill>
                  <a:schemeClr val="tx2">
                    <a:lumMod val="90000"/>
                    <a:lumOff val="10000"/>
                  </a:schemeClr>
                </a:solidFill>
              </a:rPr>
              <a:t>2011) </a:t>
            </a:r>
            <a:r>
              <a:rPr lang="en-US" sz="1200" i="1" dirty="0" smtClean="0">
                <a:solidFill>
                  <a:schemeClr val="tx2">
                    <a:lumMod val="90000"/>
                    <a:lumOff val="10000"/>
                  </a:schemeClr>
                </a:solidFill>
              </a:rPr>
              <a:t>Plant Path</a:t>
            </a:r>
            <a:r>
              <a:rPr lang="en-US" sz="1200" dirty="0" smtClean="0">
                <a:solidFill>
                  <a:schemeClr val="tx2">
                    <a:lumMod val="90000"/>
                    <a:lumOff val="10000"/>
                  </a:schemeClr>
                </a:solidFill>
              </a:rPr>
              <a:t>. </a:t>
            </a:r>
            <a:r>
              <a:rPr lang="en-US" sz="1200" b="1" dirty="0">
                <a:solidFill>
                  <a:schemeClr val="tx2">
                    <a:lumMod val="90000"/>
                    <a:lumOff val="10000"/>
                  </a:schemeClr>
                </a:solidFill>
              </a:rPr>
              <a:t>60</a:t>
            </a:r>
            <a:r>
              <a:rPr lang="en-US" sz="1200" dirty="0">
                <a:solidFill>
                  <a:schemeClr val="tx2">
                    <a:lumMod val="90000"/>
                    <a:lumOff val="10000"/>
                  </a:schemeClr>
                </a:solidFill>
              </a:rPr>
              <a:t>: 385-</a:t>
            </a:r>
            <a:r>
              <a:rPr lang="en-US" sz="1200" dirty="0" smtClean="0">
                <a:solidFill>
                  <a:schemeClr val="tx2">
                    <a:lumMod val="90000"/>
                    <a:lumOff val="10000"/>
                  </a:schemeClr>
                </a:solidFill>
              </a:rPr>
              <a:t>399</a:t>
            </a:r>
            <a:br>
              <a:rPr lang="en-US" sz="1200" dirty="0" smtClean="0">
                <a:solidFill>
                  <a:schemeClr val="tx2">
                    <a:lumMod val="90000"/>
                    <a:lumOff val="10000"/>
                  </a:schemeClr>
                </a:solidFill>
              </a:rPr>
            </a:br>
            <a:r>
              <a:rPr lang="en-US" sz="1200" dirty="0" smtClean="0">
                <a:solidFill>
                  <a:schemeClr val="tx2">
                    <a:lumMod val="90000"/>
                    <a:lumOff val="10000"/>
                  </a:schemeClr>
                </a:solidFill>
              </a:rPr>
              <a:t> </a:t>
            </a:r>
            <a:r>
              <a:rPr lang="en-US" sz="1200" dirty="0">
                <a:solidFill>
                  <a:schemeClr val="tx2">
                    <a:lumMod val="90000"/>
                    <a:lumOff val="10000"/>
                  </a:schemeClr>
                </a:solidFill>
                <a:hlinkClick r:id="rId4"/>
              </a:rPr>
              <a:t>doi</a:t>
            </a:r>
            <a:r>
              <a:rPr lang="en-US" sz="1200" dirty="0" smtClean="0">
                <a:solidFill>
                  <a:schemeClr val="tx2">
                    <a:lumMod val="90000"/>
                    <a:lumOff val="10000"/>
                  </a:schemeClr>
                </a:solidFill>
                <a:hlinkClick r:id="rId4"/>
              </a:rPr>
              <a:t>:</a:t>
            </a:r>
            <a:r>
              <a:rPr lang="pl-PL" sz="1200" dirty="0">
                <a:hlinkClick r:id="rId4"/>
              </a:rPr>
              <a:t>10.1111/j.1365-3059.2011.02427.x</a:t>
            </a:r>
            <a:r>
              <a:rPr lang="en-US" sz="1200" dirty="0" smtClean="0">
                <a:solidFill>
                  <a:schemeClr val="tx2">
                    <a:lumMod val="90000"/>
                    <a:lumOff val="10000"/>
                  </a:schemeClr>
                </a:solidFill>
              </a:rPr>
              <a:t>.</a:t>
            </a:r>
            <a:endParaRPr lang="en-US" sz="1200" b="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2026659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512309" y="1732395"/>
            <a:ext cx="7706406" cy="4382739"/>
          </a:xfrm>
        </p:spPr>
        <p:txBody>
          <a:bodyPr/>
          <a:lstStyle/>
          <a:p>
            <a:pPr>
              <a:spcAft>
                <a:spcPts val="600"/>
              </a:spcAft>
            </a:pPr>
            <a:r>
              <a:rPr lang="en-US" dirty="0" smtClean="0">
                <a:solidFill>
                  <a:schemeClr val="accent5">
                    <a:lumMod val="75000"/>
                  </a:schemeClr>
                </a:solidFill>
              </a:rPr>
              <a:t>25 new bacterial genomes, spanning six species of genus</a:t>
            </a:r>
          </a:p>
          <a:p>
            <a:pPr>
              <a:spcAft>
                <a:spcPts val="600"/>
              </a:spcAft>
            </a:pPr>
            <a:r>
              <a:rPr lang="en-US" dirty="0" smtClean="0"/>
              <a:t>Several short read methods, several sequencing services</a:t>
            </a:r>
          </a:p>
          <a:p>
            <a:pPr lvl="1">
              <a:spcAft>
                <a:spcPts val="600"/>
              </a:spcAft>
            </a:pPr>
            <a:r>
              <a:rPr lang="en-US" sz="1800" dirty="0" smtClean="0">
                <a:solidFill>
                  <a:srgbClr val="376092"/>
                </a:solidFill>
              </a:rPr>
              <a:t>454 (Liverpool), </a:t>
            </a:r>
            <a:r>
              <a:rPr lang="en-US" sz="1800" dirty="0" err="1" smtClean="0">
                <a:solidFill>
                  <a:srgbClr val="376092"/>
                </a:solidFill>
              </a:rPr>
              <a:t>Illumina</a:t>
            </a:r>
            <a:r>
              <a:rPr lang="en-US" sz="1800" dirty="0" smtClean="0">
                <a:solidFill>
                  <a:srgbClr val="376092"/>
                </a:solidFill>
              </a:rPr>
              <a:t> (Glasgow, Belgium), SE and PE</a:t>
            </a:r>
          </a:p>
          <a:p>
            <a:pPr>
              <a:spcAft>
                <a:spcPts val="600"/>
              </a:spcAft>
            </a:pPr>
            <a:r>
              <a:rPr lang="en-US" dirty="0" smtClean="0">
                <a:solidFill>
                  <a:schemeClr val="accent4">
                    <a:lumMod val="75000"/>
                  </a:schemeClr>
                </a:solidFill>
              </a:rPr>
              <a:t>6-84X coverage, 170k-4m reads</a:t>
            </a:r>
          </a:p>
          <a:p>
            <a:pPr>
              <a:spcAft>
                <a:spcPts val="600"/>
              </a:spcAft>
            </a:pPr>
            <a:r>
              <a:rPr lang="en-US" dirty="0" smtClean="0">
                <a:solidFill>
                  <a:srgbClr val="FF0000"/>
                </a:solidFill>
              </a:rPr>
              <a:t>Genomes in draft form: 27-273 </a:t>
            </a:r>
            <a:r>
              <a:rPr lang="en-US" dirty="0" err="1" smtClean="0">
                <a:solidFill>
                  <a:srgbClr val="FF0000"/>
                </a:solidFill>
              </a:rPr>
              <a:t>contigs</a:t>
            </a:r>
            <a:endParaRPr lang="en-US" dirty="0" smtClean="0">
              <a:solidFill>
                <a:srgbClr val="FF0000"/>
              </a:solidFill>
            </a:endParaRPr>
          </a:p>
          <a:p>
            <a:pPr>
              <a:spcAft>
                <a:spcPts val="600"/>
              </a:spcAft>
            </a:pPr>
            <a:r>
              <a:rPr lang="en-US" dirty="0" smtClean="0">
                <a:solidFill>
                  <a:schemeClr val="accent3">
                    <a:lumMod val="75000"/>
                  </a:schemeClr>
                </a:solidFill>
              </a:rPr>
              <a:t>Annotation automated</a:t>
            </a:r>
          </a:p>
          <a:p>
            <a:pPr>
              <a:spcAft>
                <a:spcPts val="600"/>
              </a:spcAft>
            </a:pPr>
            <a:r>
              <a:rPr lang="en-US" dirty="0" smtClean="0"/>
              <a:t>Published 2013, </a:t>
            </a:r>
            <a:r>
              <a:rPr lang="en-US" i="1" dirty="0" smtClean="0"/>
              <a:t>Genome Announcements </a:t>
            </a:r>
            <a:r>
              <a:rPr lang="en-US" dirty="0" smtClean="0"/>
              <a:t>(6, 8 authors)</a:t>
            </a:r>
            <a:br>
              <a:rPr lang="en-US" dirty="0" smtClean="0"/>
            </a:br>
            <a:r>
              <a:rPr lang="en-US" sz="1800" dirty="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2"/>
              </a:rPr>
              <a:t>doi:10.1128/genomeA.00978-13</a:t>
            </a:r>
            <a:r>
              <a:rPr lang="en-US" sz="1800" dirty="0" smtClean="0"/>
              <a:t>.</a:t>
            </a:r>
            <a:br>
              <a:rPr lang="en-US" sz="1800" dirty="0" smtClean="0"/>
            </a:br>
            <a:r>
              <a:rPr lang="en-US" sz="1800" dirty="0" smtClean="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3"/>
              </a:rPr>
              <a:t>doi:10.1128/genomeA.00087-12</a:t>
            </a:r>
            <a:r>
              <a:rPr lang="fr-FR" sz="1800" dirty="0"/>
              <a:t>.</a:t>
            </a:r>
            <a:endParaRPr lang="en-US" sz="1800" dirty="0"/>
          </a:p>
          <a:p>
            <a:pPr>
              <a:spcAft>
                <a:spcPts val="600"/>
              </a:spcAft>
            </a:pPr>
            <a:endParaRPr lang="en-US" dirty="0" smtClean="0"/>
          </a:p>
        </p:txBody>
      </p:sp>
    </p:spTree>
    <p:extLst>
      <p:ext uri="{BB962C8B-B14F-4D97-AF65-F5344CB8AC3E}">
        <p14:creationId xmlns:p14="http://schemas.microsoft.com/office/powerpoint/2010/main" val="34849946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classification is in flux</a:t>
            </a:r>
            <a:endParaRPr lang="en-US" i="1" dirty="0"/>
          </a:p>
        </p:txBody>
      </p:sp>
      <p:sp>
        <p:nvSpPr>
          <p:cNvPr id="3" name="Content Placeholder 2"/>
          <p:cNvSpPr>
            <a:spLocks noGrp="1"/>
          </p:cNvSpPr>
          <p:nvPr>
            <p:ph idx="4294967295"/>
          </p:nvPr>
        </p:nvSpPr>
        <p:spPr>
          <a:xfrm>
            <a:off x="359817" y="1163782"/>
            <a:ext cx="5432277" cy="3644702"/>
          </a:xfrm>
          <a:prstGeom prst="rect">
            <a:avLst/>
          </a:prstGeom>
        </p:spPr>
        <p:txBody>
          <a:bodyPr/>
          <a:lstStyle/>
          <a:p>
            <a:r>
              <a:rPr lang="en-US" sz="2400" dirty="0" smtClean="0"/>
              <a:t>a.k.a. </a:t>
            </a:r>
            <a:r>
              <a:rPr lang="en-US" sz="2400" i="1" dirty="0" err="1" smtClean="0">
                <a:solidFill>
                  <a:srgbClr val="008D8D"/>
                </a:solidFill>
              </a:rPr>
              <a:t>Pectobacterium</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or </a:t>
            </a:r>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endParaRPr lang="en-US" sz="2400" i="1" dirty="0" smtClean="0">
              <a:solidFill>
                <a:srgbClr val="008D8D"/>
              </a:solidFill>
            </a:endParaRPr>
          </a:p>
          <a:p>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complex</a:t>
            </a:r>
            <a:r>
              <a:rPr lang="en-US" sz="2400" i="1" dirty="0" smtClean="0"/>
              <a:t> </a:t>
            </a:r>
            <a:r>
              <a:rPr lang="en-US" sz="2400" dirty="0" smtClean="0"/>
              <a:t>(from 1980)</a:t>
            </a:r>
          </a:p>
          <a:p>
            <a:pPr lvl="1"/>
            <a:r>
              <a:rPr lang="en-US" sz="1800" dirty="0" err="1" smtClean="0"/>
              <a:t>Pathovars</a:t>
            </a:r>
            <a:r>
              <a:rPr lang="en-US" sz="1800" dirty="0" smtClean="0"/>
              <a:t> </a:t>
            </a:r>
            <a:r>
              <a:rPr lang="en-US" sz="1800" i="1" dirty="0" err="1" smtClean="0">
                <a:solidFill>
                  <a:srgbClr val="008D8D"/>
                </a:solidFill>
              </a:rPr>
              <a:t>chrysanthemi</a:t>
            </a:r>
            <a:r>
              <a:rPr lang="en-US" sz="1800" dirty="0" smtClean="0"/>
              <a:t>, </a:t>
            </a:r>
            <a:r>
              <a:rPr lang="en-US" sz="1800" i="1" dirty="0" err="1" smtClean="0">
                <a:solidFill>
                  <a:srgbClr val="008D8D"/>
                </a:solidFill>
              </a:rPr>
              <a:t>dianthicola</a:t>
            </a:r>
            <a:r>
              <a:rPr lang="en-US" sz="1800" dirty="0" smtClean="0"/>
              <a:t>, </a:t>
            </a:r>
            <a:r>
              <a:rPr lang="en-US" sz="1800" i="1" dirty="0" err="1" smtClean="0">
                <a:solidFill>
                  <a:srgbClr val="008D8D"/>
                </a:solidFill>
              </a:rPr>
              <a:t>dieffenbachiae</a:t>
            </a:r>
            <a:r>
              <a:rPr lang="en-US" sz="1800" dirty="0" smtClean="0"/>
              <a:t>, </a:t>
            </a:r>
            <a:r>
              <a:rPr lang="en-US" sz="1800" i="1" dirty="0" err="1" smtClean="0">
                <a:solidFill>
                  <a:srgbClr val="008D8D"/>
                </a:solidFill>
              </a:rPr>
              <a:t>parthenii</a:t>
            </a:r>
            <a:r>
              <a:rPr lang="en-US" sz="1800" dirty="0" smtClean="0"/>
              <a:t>, </a:t>
            </a:r>
            <a:r>
              <a:rPr lang="en-US" sz="1800" i="1" dirty="0" err="1" smtClean="0">
                <a:solidFill>
                  <a:srgbClr val="008D8D"/>
                </a:solidFill>
              </a:rPr>
              <a:t>zeae</a:t>
            </a:r>
            <a:r>
              <a:rPr lang="en-US" sz="1800" dirty="0" smtClean="0"/>
              <a:t>, </a:t>
            </a:r>
            <a:r>
              <a:rPr lang="en-US" sz="1800" i="1" dirty="0" err="1" smtClean="0">
                <a:solidFill>
                  <a:srgbClr val="008D8D"/>
                </a:solidFill>
              </a:rPr>
              <a:t>paradisiaca</a:t>
            </a:r>
            <a:endParaRPr lang="en-US" sz="1800" i="1" dirty="0" smtClean="0">
              <a:solidFill>
                <a:srgbClr val="008D8D"/>
              </a:solidFill>
            </a:endParaRPr>
          </a:p>
          <a:p>
            <a:pPr lvl="1"/>
            <a:r>
              <a:rPr lang="en-US" sz="1800" dirty="0" smtClean="0"/>
              <a:t>(</a:t>
            </a:r>
            <a:r>
              <a:rPr lang="en-US" sz="1800" i="1" dirty="0" err="1" smtClean="0">
                <a:solidFill>
                  <a:srgbClr val="008D8D"/>
                </a:solidFill>
              </a:rPr>
              <a:t>E.chrysanthemi</a:t>
            </a:r>
            <a:r>
              <a:rPr lang="en-US" sz="1800" i="1" dirty="0" smtClean="0">
                <a:solidFill>
                  <a:srgbClr val="008D8D"/>
                </a:solidFill>
              </a:rPr>
              <a:t> </a:t>
            </a:r>
            <a:r>
              <a:rPr lang="en-US" sz="1800" dirty="0" err="1" smtClean="0">
                <a:solidFill>
                  <a:srgbClr val="008D8D"/>
                </a:solidFill>
              </a:rPr>
              <a:t>pv</a:t>
            </a:r>
            <a:r>
              <a:rPr lang="en-US" sz="1800" dirty="0" smtClean="0">
                <a:solidFill>
                  <a:srgbClr val="008D8D"/>
                </a:solidFill>
              </a:rPr>
              <a:t> </a:t>
            </a:r>
            <a:r>
              <a:rPr lang="en-US" sz="1800" i="1" dirty="0" err="1" smtClean="0">
                <a:solidFill>
                  <a:srgbClr val="008D8D"/>
                </a:solidFill>
              </a:rPr>
              <a:t>paradisiaca</a:t>
            </a:r>
            <a:r>
              <a:rPr lang="en-US" sz="1800" dirty="0">
                <a:solidFill>
                  <a:srgbClr val="008D8D"/>
                </a:solidFill>
              </a:rPr>
              <a:t> </a:t>
            </a:r>
            <a:r>
              <a:rPr lang="en-US" sz="1800" dirty="0" smtClean="0"/>
              <a:t>later </a:t>
            </a:r>
            <a:r>
              <a:rPr lang="en-US" sz="1800" i="1" dirty="0" err="1" smtClean="0">
                <a:solidFill>
                  <a:srgbClr val="008D8D"/>
                </a:solidFill>
              </a:rPr>
              <a:t>Brenneria</a:t>
            </a:r>
            <a:r>
              <a:rPr lang="en-US" sz="1800" i="1" dirty="0" smtClean="0">
                <a:solidFill>
                  <a:srgbClr val="008D8D"/>
                </a:solidFill>
              </a:rPr>
              <a:t> </a:t>
            </a:r>
            <a:r>
              <a:rPr lang="en-US" sz="1800" i="1" dirty="0" err="1" smtClean="0">
                <a:solidFill>
                  <a:srgbClr val="008D8D"/>
                </a:solidFill>
              </a:rPr>
              <a:t>paradisiaca</a:t>
            </a:r>
            <a:r>
              <a:rPr lang="en-US" sz="1800" dirty="0" smtClean="0"/>
              <a:t>)</a:t>
            </a:r>
          </a:p>
          <a:p>
            <a:r>
              <a:rPr lang="en-US" sz="2400" dirty="0" smtClean="0"/>
              <a:t>Classification by phenotype</a:t>
            </a:r>
            <a:endParaRPr lang="en-US" sz="2400" dirty="0"/>
          </a:p>
        </p:txBody>
      </p:sp>
      <p:pic>
        <p:nvPicPr>
          <p:cNvPr id="4" name="Picture 3" descr="dickeya_phenotype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946" y="1621707"/>
            <a:ext cx="3575948" cy="4953119"/>
          </a:xfrm>
          <a:prstGeom prst="rect">
            <a:avLst/>
          </a:prstGeom>
        </p:spPr>
      </p:pic>
      <p:pic>
        <p:nvPicPr>
          <p:cNvPr id="5" name="Picture 4" descr="dickeya_phenotype_tree_leg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26" y="1621707"/>
            <a:ext cx="1743025" cy="874957"/>
          </a:xfrm>
          <a:prstGeom prst="rect">
            <a:avLst/>
          </a:prstGeom>
        </p:spPr>
      </p:pic>
      <p:sp>
        <p:nvSpPr>
          <p:cNvPr id="6" name="TextBox 5"/>
          <p:cNvSpPr txBox="1"/>
          <p:nvPr/>
        </p:nvSpPr>
        <p:spPr>
          <a:xfrm>
            <a:off x="0" y="6550223"/>
            <a:ext cx="5063531" cy="307777"/>
          </a:xfrm>
          <a:prstGeom prst="rect">
            <a:avLst/>
          </a:prstGeom>
          <a:noFill/>
        </p:spPr>
        <p:txBody>
          <a:bodyPr wrap="none" rtlCol="0">
            <a:spAutoFit/>
          </a:bodyPr>
          <a:lstStyle/>
          <a:p>
            <a:r>
              <a:rPr lang="en-US" sz="1400" dirty="0" smtClean="0">
                <a:solidFill>
                  <a:srgbClr val="4F6228"/>
                </a:solidFill>
              </a:rPr>
              <a:t>Samson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(2005) </a:t>
            </a:r>
            <a:r>
              <a:rPr lang="en-US" sz="1400" i="1" dirty="0" err="1" smtClean="0">
                <a:solidFill>
                  <a:srgbClr val="4F6228"/>
                </a:solidFill>
              </a:rPr>
              <a:t>Int</a:t>
            </a:r>
            <a:r>
              <a:rPr lang="en-US" sz="1400" i="1" dirty="0" smtClean="0">
                <a:solidFill>
                  <a:srgbClr val="4F6228"/>
                </a:solidFill>
              </a:rPr>
              <a:t> </a:t>
            </a:r>
            <a:r>
              <a:rPr lang="en-US" sz="1400" i="1" dirty="0">
                <a:solidFill>
                  <a:srgbClr val="4F6228"/>
                </a:solidFill>
              </a:rPr>
              <a:t>J </a:t>
            </a:r>
            <a:r>
              <a:rPr lang="en-US" sz="1400" i="1" dirty="0" err="1">
                <a:solidFill>
                  <a:srgbClr val="4F6228"/>
                </a:solidFill>
              </a:rPr>
              <a:t>Syst</a:t>
            </a:r>
            <a:r>
              <a:rPr lang="en-US" sz="1400" i="1" dirty="0">
                <a:solidFill>
                  <a:srgbClr val="4F6228"/>
                </a:solidFill>
              </a:rPr>
              <a:t> </a:t>
            </a:r>
            <a:r>
              <a:rPr lang="en-US" sz="1400" i="1" dirty="0" err="1">
                <a:solidFill>
                  <a:srgbClr val="4F6228"/>
                </a:solidFill>
              </a:rPr>
              <a:t>Evol</a:t>
            </a:r>
            <a:r>
              <a:rPr lang="en-US" sz="1400" i="1" dirty="0">
                <a:solidFill>
                  <a:srgbClr val="4F6228"/>
                </a:solidFill>
              </a:rPr>
              <a:t> </a:t>
            </a:r>
            <a:r>
              <a:rPr lang="en-US" sz="1400" i="1" dirty="0" err="1" smtClean="0">
                <a:solidFill>
                  <a:srgbClr val="4F6228"/>
                </a:solidFill>
              </a:rPr>
              <a:t>Micr</a:t>
            </a:r>
            <a:r>
              <a:rPr lang="en-US" sz="1400" dirty="0" smtClean="0">
                <a:solidFill>
                  <a:srgbClr val="4F6228"/>
                </a:solidFill>
              </a:rPr>
              <a:t>. </a:t>
            </a:r>
            <a:r>
              <a:rPr lang="en-US" sz="1400" dirty="0">
                <a:solidFill>
                  <a:srgbClr val="4F6228"/>
                </a:solidFill>
                <a:hlinkClick r:id="rId4"/>
              </a:rPr>
              <a:t>doi:10.1099/ijs.0.02791-0</a:t>
            </a:r>
            <a:r>
              <a:rPr lang="en-US" sz="1400" dirty="0">
                <a:solidFill>
                  <a:srgbClr val="4F6228"/>
                </a:solidFill>
              </a:rPr>
              <a:t>.</a:t>
            </a:r>
            <a:endParaRPr lang="en-US" sz="1400" b="1" dirty="0" smtClean="0">
              <a:solidFill>
                <a:srgbClr val="4F6228"/>
              </a:solidFill>
              <a:latin typeface="Calibri"/>
              <a:cs typeface="Calibri"/>
            </a:endParaRPr>
          </a:p>
        </p:txBody>
      </p:sp>
      <p:pic>
        <p:nvPicPr>
          <p:cNvPr id="7" name="Picture 6" descr="dickeya_phenotype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74" y="4715863"/>
            <a:ext cx="4310745" cy="1834360"/>
          </a:xfrm>
          <a:prstGeom prst="rect">
            <a:avLst/>
          </a:prstGeom>
        </p:spPr>
      </p:pic>
    </p:spTree>
    <p:extLst>
      <p:ext uri="{BB962C8B-B14F-4D97-AF65-F5344CB8AC3E}">
        <p14:creationId xmlns:p14="http://schemas.microsoft.com/office/powerpoint/2010/main" val="6873578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346690" y="1371590"/>
            <a:ext cx="6883484" cy="492443"/>
          </a:xfrm>
        </p:spPr>
        <p:txBody>
          <a:bodyPr/>
          <a:lstStyle/>
          <a:p>
            <a:r>
              <a:rPr lang="en-US" dirty="0" smtClean="0"/>
              <a:t>Having a </a:t>
            </a:r>
            <a:r>
              <a:rPr lang="en-US" dirty="0" smtClean="0"/>
              <a:t>genome sequence is </a:t>
            </a:r>
            <a:r>
              <a:rPr lang="en-US" dirty="0" smtClean="0"/>
              <a:t>useful, but…</a:t>
            </a:r>
            <a:endParaRPr lang="en-US" dirty="0"/>
          </a:p>
        </p:txBody>
      </p:sp>
      <p:pic>
        <p:nvPicPr>
          <p:cNvPr id="4" name="Picture 3" descr="pba_seque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00" y="2417392"/>
            <a:ext cx="4016495" cy="3752372"/>
          </a:xfrm>
          <a:prstGeom prst="rect">
            <a:avLst/>
          </a:prstGeom>
        </p:spPr>
      </p:pic>
      <p:sp>
        <p:nvSpPr>
          <p:cNvPr id="5" name="Text Placeholder 2"/>
          <p:cNvSpPr txBox="1">
            <a:spLocks/>
          </p:cNvSpPr>
          <p:nvPr/>
        </p:nvSpPr>
        <p:spPr>
          <a:xfrm>
            <a:off x="4556667" y="2099884"/>
            <a:ext cx="4513373" cy="4419672"/>
          </a:xfrm>
          <a:prstGeom prst="rect">
            <a:avLst/>
          </a:prstGeom>
        </p:spPr>
        <p:txBody>
          <a:bodyPr vert="horz" wrap="square" lIns="91440" tIns="45720" rIns="91440" bIns="45720" rtlCol="0">
            <a:spAutoFit/>
          </a:bodyPr>
          <a:lstStyle>
            <a:lvl1pPr marL="360000" indent="-252000" algn="l" defTabSz="457200" rtl="0" eaLnBrk="1" latinLnBrk="0" hangingPunct="1">
              <a:lnSpc>
                <a:spcPct val="110000"/>
              </a:lnSpc>
              <a:spcBef>
                <a:spcPts val="0"/>
              </a:spcBef>
              <a:buClr>
                <a:srgbClr val="872175"/>
              </a:buClr>
              <a:buFont typeface="Arial"/>
              <a:buChar char="•"/>
              <a:defRPr sz="2400" kern="1200" baseline="0">
                <a:solidFill>
                  <a:schemeClr val="tx1"/>
                </a:solidFill>
                <a:latin typeface="+mn-lt"/>
                <a:ea typeface="+mn-ea"/>
                <a:cs typeface="+mn-cs"/>
              </a:defRPr>
            </a:lvl1pPr>
            <a:lvl2pPr marL="360000" indent="-252000" algn="l" defTabSz="457200" rtl="0" eaLnBrk="1" latinLnBrk="0" hangingPunct="1">
              <a:lnSpc>
                <a:spcPct val="110000"/>
              </a:lnSpc>
              <a:spcBef>
                <a:spcPts val="0"/>
              </a:spcBef>
              <a:buClr>
                <a:srgbClr val="872175"/>
              </a:buClr>
              <a:buFont typeface="Arial"/>
              <a:buNone/>
              <a:defRPr sz="2400" kern="1200" baseline="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Relive the annotation with </a:t>
            </a:r>
            <a:r>
              <a:rPr lang="en-US" dirty="0" smtClean="0">
                <a:latin typeface="Courier"/>
                <a:cs typeface="Courier"/>
              </a:rPr>
              <a:t>Artemis</a:t>
            </a:r>
            <a:r>
              <a:rPr lang="en-US" dirty="0" smtClean="0"/>
              <a:t>!</a:t>
            </a:r>
          </a:p>
          <a:p>
            <a:r>
              <a:rPr lang="en-US" sz="1800" dirty="0" err="1" smtClean="0">
                <a:latin typeface="Courier"/>
                <a:cs typeface="Courier"/>
              </a:rPr>
              <a:t>Eca_Sanger_genome.dna</a:t>
            </a:r>
            <a:endParaRPr lang="en-US" sz="1800" dirty="0" smtClean="0">
              <a:latin typeface="Courier"/>
              <a:cs typeface="Courier"/>
            </a:endParaRPr>
          </a:p>
          <a:p>
            <a:r>
              <a:rPr lang="en-US" sz="1800" dirty="0" err="1" smtClean="0">
                <a:latin typeface="Courier"/>
                <a:cs typeface="Courier"/>
              </a:rPr>
              <a:t>Eca_Sanger_annotation.gbk</a:t>
            </a:r>
            <a:endParaRPr lang="en-US" sz="1800" dirty="0" smtClean="0">
              <a:latin typeface="Courier"/>
              <a:cs typeface="Courier"/>
            </a:endParaRPr>
          </a:p>
          <a:p>
            <a:r>
              <a:rPr lang="en-US" sz="2000" dirty="0" smtClean="0">
                <a:solidFill>
                  <a:schemeClr val="accent5">
                    <a:lumMod val="75000"/>
                  </a:schemeClr>
                </a:solidFill>
              </a:rPr>
              <a:t>Manual annotation by Sanger Pathogen Sequencing Unit:</a:t>
            </a:r>
          </a:p>
          <a:p>
            <a:pPr lvl="1"/>
            <a:r>
              <a:rPr lang="en-US" dirty="0"/>
              <a:t>	</a:t>
            </a:r>
            <a:r>
              <a:rPr lang="en-US" sz="1600" dirty="0" smtClean="0"/>
              <a:t>gene ID: </a:t>
            </a:r>
            <a:r>
              <a:rPr lang="en-US" sz="1600" dirty="0" smtClean="0">
                <a:latin typeface="Courier"/>
                <a:cs typeface="Courier"/>
              </a:rPr>
              <a:t>FASTA</a:t>
            </a:r>
            <a:r>
              <a:rPr lang="en-US" sz="1600" dirty="0" smtClean="0"/>
              <a:t>, </a:t>
            </a:r>
            <a:r>
              <a:rPr lang="en-US" sz="1600" dirty="0" smtClean="0">
                <a:latin typeface="Courier"/>
                <a:cs typeface="Courier"/>
              </a:rPr>
              <a:t>BLASTN</a:t>
            </a:r>
            <a:r>
              <a:rPr lang="en-US" sz="1600" dirty="0" smtClean="0"/>
              <a:t>, </a:t>
            </a:r>
            <a:r>
              <a:rPr lang="en-US" sz="1600" dirty="0" smtClean="0">
                <a:latin typeface="Courier"/>
                <a:cs typeface="Courier"/>
              </a:rPr>
              <a:t>BLASTX</a:t>
            </a:r>
          </a:p>
          <a:p>
            <a:pPr lvl="1"/>
            <a:r>
              <a:rPr lang="en-US" sz="1600" dirty="0" smtClean="0"/>
              <a:t>	</a:t>
            </a:r>
            <a:r>
              <a:rPr lang="en-US" sz="1600" dirty="0" err="1" smtClean="0"/>
              <a:t>genecalls</a:t>
            </a:r>
            <a:r>
              <a:rPr lang="en-US" sz="1600" dirty="0" smtClean="0"/>
              <a:t>: </a:t>
            </a:r>
            <a:r>
              <a:rPr lang="en-US" sz="1600" dirty="0" smtClean="0">
                <a:latin typeface="Courier"/>
                <a:cs typeface="Courier"/>
              </a:rPr>
              <a:t>ORPHEUS</a:t>
            </a:r>
            <a:r>
              <a:rPr lang="en-US" sz="1600" dirty="0" smtClean="0"/>
              <a:t>, </a:t>
            </a:r>
            <a:r>
              <a:rPr lang="en-US" sz="1600" dirty="0" smtClean="0">
                <a:latin typeface="Courier"/>
                <a:cs typeface="Courier"/>
              </a:rPr>
              <a:t>GLIMMER</a:t>
            </a:r>
            <a:endParaRPr lang="en-US" sz="1600" dirty="0">
              <a:latin typeface="Courier"/>
              <a:cs typeface="Courier"/>
            </a:endParaRPr>
          </a:p>
          <a:p>
            <a:pPr lvl="1"/>
            <a:r>
              <a:rPr lang="en-US" sz="1600" dirty="0" smtClean="0"/>
              <a:t>	domain ID: </a:t>
            </a:r>
            <a:r>
              <a:rPr lang="en-US" sz="1600" dirty="0" smtClean="0">
                <a:latin typeface="Courier"/>
                <a:cs typeface="Courier"/>
              </a:rPr>
              <a:t>PFAM</a:t>
            </a:r>
            <a:r>
              <a:rPr lang="en-US" sz="1600" dirty="0" smtClean="0"/>
              <a:t>, </a:t>
            </a:r>
            <a:r>
              <a:rPr lang="en-US" sz="1600" dirty="0" smtClean="0">
                <a:latin typeface="Courier"/>
                <a:cs typeface="Courier"/>
              </a:rPr>
              <a:t>SIGNALP</a:t>
            </a:r>
            <a:r>
              <a:rPr lang="en-US" sz="1600" dirty="0" smtClean="0"/>
              <a:t>, </a:t>
            </a:r>
            <a:r>
              <a:rPr lang="en-US" sz="1600" dirty="0" smtClean="0">
                <a:latin typeface="Courier"/>
                <a:cs typeface="Courier"/>
              </a:rPr>
              <a:t>TMHMM</a:t>
            </a:r>
          </a:p>
          <a:p>
            <a:pPr lvl="1"/>
            <a:r>
              <a:rPr lang="en-US" sz="1600" dirty="0"/>
              <a:t>	</a:t>
            </a:r>
            <a:r>
              <a:rPr lang="en-US" sz="1600" dirty="0" smtClean="0"/>
              <a:t>metabolism: </a:t>
            </a:r>
            <a:r>
              <a:rPr lang="en-US" sz="1600" dirty="0" smtClean="0">
                <a:latin typeface="Courier"/>
                <a:cs typeface="Courier"/>
              </a:rPr>
              <a:t>KEGG</a:t>
            </a:r>
          </a:p>
          <a:p>
            <a:pPr lvl="1"/>
            <a:r>
              <a:rPr lang="en-US" sz="1600" dirty="0"/>
              <a:t>	</a:t>
            </a:r>
            <a:r>
              <a:rPr lang="en-US" sz="1600" dirty="0" err="1" smtClean="0"/>
              <a:t>ncRNA</a:t>
            </a:r>
            <a:r>
              <a:rPr lang="en-US" sz="1600" dirty="0" smtClean="0"/>
              <a:t>: </a:t>
            </a:r>
            <a:r>
              <a:rPr lang="en-US" sz="1600" dirty="0" smtClean="0">
                <a:latin typeface="Courier"/>
                <a:cs typeface="Courier"/>
              </a:rPr>
              <a:t>RFAM</a:t>
            </a:r>
          </a:p>
          <a:p>
            <a:pPr lvl="1"/>
            <a:r>
              <a:rPr lang="en-US" sz="1600" dirty="0"/>
              <a:t>	</a:t>
            </a:r>
            <a:r>
              <a:rPr lang="en-US" sz="1600" b="1" u="sng" dirty="0" smtClean="0">
                <a:solidFill>
                  <a:srgbClr val="FF0000"/>
                </a:solidFill>
              </a:rPr>
              <a:t>Literature search and comparison</a:t>
            </a:r>
            <a:endParaRPr lang="en-US" b="1" u="sng" dirty="0" smtClean="0">
              <a:solidFill>
                <a:srgbClr val="FF0000"/>
              </a:solidFill>
            </a:endParaRPr>
          </a:p>
          <a:p>
            <a:r>
              <a:rPr lang="en-US" dirty="0" smtClean="0">
                <a:solidFill>
                  <a:schemeClr val="accent4">
                    <a:lumMod val="75000"/>
                  </a:schemeClr>
                </a:solidFill>
              </a:rPr>
              <a:t>≈6 people, ≈6 months</a:t>
            </a:r>
          </a:p>
        </p:txBody>
      </p:sp>
    </p:spTree>
    <p:extLst>
      <p:ext uri="{BB962C8B-B14F-4D97-AF65-F5344CB8AC3E}">
        <p14:creationId xmlns:p14="http://schemas.microsoft.com/office/powerpoint/2010/main" val="38637735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classification of </a:t>
            </a:r>
            <a:r>
              <a:rPr lang="en-US" i="1" dirty="0" err="1" smtClean="0"/>
              <a:t>Dickeya</a:t>
            </a:r>
            <a:endParaRPr lang="en-US" i="1" dirty="0"/>
          </a:p>
        </p:txBody>
      </p:sp>
      <p:sp>
        <p:nvSpPr>
          <p:cNvPr id="3" name="Content Placeholder 2"/>
          <p:cNvSpPr>
            <a:spLocks noGrp="1"/>
          </p:cNvSpPr>
          <p:nvPr>
            <p:ph idx="4294967295"/>
          </p:nvPr>
        </p:nvSpPr>
        <p:spPr>
          <a:xfrm>
            <a:off x="522850" y="1327642"/>
            <a:ext cx="7070651" cy="4794218"/>
          </a:xfrm>
          <a:prstGeom prst="rect">
            <a:avLst/>
          </a:prstGeom>
        </p:spPr>
        <p:txBody>
          <a:bodyPr/>
          <a:lstStyle/>
          <a:p>
            <a:pPr>
              <a:spcBef>
                <a:spcPts val="72"/>
              </a:spcBef>
              <a:spcAft>
                <a:spcPts val="600"/>
              </a:spcAft>
            </a:pPr>
            <a:r>
              <a:rPr lang="en-US" sz="2800" dirty="0" smtClean="0"/>
              <a:t>Complex transferred to </a:t>
            </a:r>
            <a:r>
              <a:rPr lang="en-US" sz="2800" i="1" dirty="0" err="1" smtClean="0">
                <a:solidFill>
                  <a:schemeClr val="accent5"/>
                </a:solidFill>
              </a:rPr>
              <a:t>Dickeya</a:t>
            </a:r>
            <a:r>
              <a:rPr lang="en-US" sz="2800" dirty="0" smtClean="0">
                <a:solidFill>
                  <a:schemeClr val="accent5"/>
                </a:solidFill>
              </a:rPr>
              <a:t> gen. </a:t>
            </a:r>
            <a:r>
              <a:rPr lang="en-US" sz="2800" dirty="0" err="1" smtClean="0">
                <a:solidFill>
                  <a:schemeClr val="accent5"/>
                </a:solidFill>
              </a:rPr>
              <a:t>nov.</a:t>
            </a:r>
            <a:r>
              <a:rPr lang="en-US" sz="2800" dirty="0" smtClean="0">
                <a:solidFill>
                  <a:schemeClr val="accent5"/>
                </a:solidFill>
              </a:rPr>
              <a:t> </a:t>
            </a:r>
            <a:r>
              <a:rPr lang="en-US" sz="2800" dirty="0" smtClean="0"/>
              <a:t>with six assigned species:</a:t>
            </a: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chrysanthemi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paradisiaca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dadantii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dianthicola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dieffenbachiae</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zeae</a:t>
            </a:r>
            <a:endParaRPr lang="en-US" sz="2000" i="1" dirty="0">
              <a:solidFill>
                <a:srgbClr val="008D8D"/>
              </a:solidFill>
            </a:endParaRPr>
          </a:p>
        </p:txBody>
      </p:sp>
      <p:sp>
        <p:nvSpPr>
          <p:cNvPr id="4" name="TextBox 3"/>
          <p:cNvSpPr txBox="1"/>
          <p:nvPr/>
        </p:nvSpPr>
        <p:spPr>
          <a:xfrm>
            <a:off x="0" y="6550223"/>
            <a:ext cx="5063531" cy="307777"/>
          </a:xfrm>
          <a:prstGeom prst="rect">
            <a:avLst/>
          </a:prstGeom>
          <a:noFill/>
        </p:spPr>
        <p:txBody>
          <a:bodyPr wrap="none" rtlCol="0">
            <a:spAutoFit/>
          </a:bodyPr>
          <a:lstStyle/>
          <a:p>
            <a:r>
              <a:rPr lang="en-US" sz="1400" dirty="0" smtClean="0">
                <a:solidFill>
                  <a:schemeClr val="accent3">
                    <a:lumMod val="50000"/>
                  </a:schemeClr>
                </a:solidFill>
              </a:rPr>
              <a:t>Samson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(2005) </a:t>
            </a:r>
            <a:r>
              <a:rPr lang="en-US" sz="1400" i="1" dirty="0" err="1" smtClean="0">
                <a:solidFill>
                  <a:schemeClr val="accent3">
                    <a:lumMod val="50000"/>
                  </a:schemeClr>
                </a:solidFill>
              </a:rPr>
              <a:t>Int</a:t>
            </a:r>
            <a:r>
              <a:rPr lang="en-US" sz="1400" i="1" dirty="0" smtClean="0">
                <a:solidFill>
                  <a:schemeClr val="accent3">
                    <a:lumMod val="50000"/>
                  </a:schemeClr>
                </a:solidFill>
              </a:rPr>
              <a:t> </a:t>
            </a:r>
            <a:r>
              <a:rPr lang="en-US" sz="1400" i="1" dirty="0">
                <a:solidFill>
                  <a:schemeClr val="accent3">
                    <a:lumMod val="50000"/>
                  </a:schemeClr>
                </a:solidFill>
              </a:rPr>
              <a:t>J </a:t>
            </a:r>
            <a:r>
              <a:rPr lang="en-US" sz="1400" i="1" dirty="0" err="1">
                <a:solidFill>
                  <a:schemeClr val="accent3">
                    <a:lumMod val="50000"/>
                  </a:schemeClr>
                </a:solidFill>
              </a:rPr>
              <a:t>Syst</a:t>
            </a:r>
            <a:r>
              <a:rPr lang="en-US" sz="1400" i="1" dirty="0">
                <a:solidFill>
                  <a:schemeClr val="accent3">
                    <a:lumMod val="50000"/>
                  </a:schemeClr>
                </a:solidFill>
              </a:rPr>
              <a:t> </a:t>
            </a:r>
            <a:r>
              <a:rPr lang="en-US" sz="1400" i="1" dirty="0" err="1">
                <a:solidFill>
                  <a:schemeClr val="accent3">
                    <a:lumMod val="50000"/>
                  </a:schemeClr>
                </a:solidFill>
              </a:rPr>
              <a:t>Evol</a:t>
            </a:r>
            <a:r>
              <a:rPr lang="en-US" sz="1400" i="1" dirty="0">
                <a:solidFill>
                  <a:schemeClr val="accent3">
                    <a:lumMod val="50000"/>
                  </a:schemeClr>
                </a:solidFill>
              </a:rPr>
              <a:t> </a:t>
            </a:r>
            <a:r>
              <a:rPr lang="en-US" sz="1400" i="1" dirty="0" err="1" smtClean="0">
                <a:solidFill>
                  <a:schemeClr val="accent3">
                    <a:lumMod val="50000"/>
                  </a:schemeClr>
                </a:solidFill>
              </a:rPr>
              <a:t>Micr</a:t>
            </a:r>
            <a:r>
              <a:rPr lang="en-US" sz="1400" dirty="0" smtClean="0">
                <a:solidFill>
                  <a:schemeClr val="accent3">
                    <a:lumMod val="50000"/>
                  </a:schemeClr>
                </a:solidFill>
              </a:rPr>
              <a:t>. </a:t>
            </a:r>
            <a:r>
              <a:rPr lang="en-US" sz="1400" dirty="0">
                <a:solidFill>
                  <a:schemeClr val="accent3">
                    <a:lumMod val="50000"/>
                  </a:schemeClr>
                </a:solidFill>
                <a:hlinkClick r:id="rId2"/>
              </a:rPr>
              <a:t>doi:10.1099/ijs.0.02791-0</a:t>
            </a:r>
            <a:r>
              <a:rPr lang="en-US" sz="1400" dirty="0">
                <a:solidFill>
                  <a:schemeClr val="accent3">
                    <a:lumMod val="50000"/>
                  </a:schemeClr>
                </a:solidFill>
              </a:rPr>
              <a:t>.</a:t>
            </a:r>
            <a:endParaRPr lang="en-US" sz="1400" b="1" dirty="0" smtClean="0">
              <a:solidFill>
                <a:schemeClr val="accent3">
                  <a:lumMod val="50000"/>
                </a:schemeClr>
              </a:solidFill>
              <a:latin typeface="Calibri"/>
              <a:cs typeface="Calibri"/>
            </a:endParaRPr>
          </a:p>
        </p:txBody>
      </p:sp>
      <p:pic>
        <p:nvPicPr>
          <p:cNvPr id="5" name="Picture 4" descr="dickeya_type_16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2947" y="2532087"/>
            <a:ext cx="5091925" cy="2384241"/>
          </a:xfrm>
          <a:prstGeom prst="rect">
            <a:avLst/>
          </a:prstGeom>
        </p:spPr>
      </p:pic>
      <p:pic>
        <p:nvPicPr>
          <p:cNvPr id="6" name="Picture 5" descr="dickeya_type_16S_lab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417" y="5104345"/>
            <a:ext cx="5989455" cy="544496"/>
          </a:xfrm>
          <a:prstGeom prst="rect">
            <a:avLst/>
          </a:prstGeom>
        </p:spPr>
      </p:pic>
    </p:spTree>
    <p:extLst>
      <p:ext uri="{BB962C8B-B14F-4D97-AF65-F5344CB8AC3E}">
        <p14:creationId xmlns:p14="http://schemas.microsoft.com/office/powerpoint/2010/main" val="328036652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Classification of sequenced </a:t>
            </a:r>
            <a:r>
              <a:rPr lang="en-US" sz="3200" i="1" dirty="0" err="1" smtClean="0"/>
              <a:t>Dickeya</a:t>
            </a:r>
            <a:endParaRPr lang="en-US" sz="3200" i="1" dirty="0"/>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31088724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GenBank</a:t>
            </a:r>
            <a:r>
              <a:rPr lang="en-US" sz="2800" dirty="0" smtClean="0"/>
              <a:t> </a:t>
            </a:r>
            <a:r>
              <a:rPr lang="en-US" sz="2800" i="1" dirty="0" err="1" smtClean="0"/>
              <a:t>Dickeya</a:t>
            </a:r>
            <a:r>
              <a:rPr lang="en-US" sz="2800" dirty="0" smtClean="0"/>
              <a:t> genomes misclassified</a:t>
            </a:r>
            <a:endParaRPr lang="en-US" sz="2800" dirty="0"/>
          </a:p>
        </p:txBody>
      </p:sp>
      <p:sp>
        <p:nvSpPr>
          <p:cNvPr id="3" name="Content Placeholder 2"/>
          <p:cNvSpPr>
            <a:spLocks noGrp="1"/>
          </p:cNvSpPr>
          <p:nvPr>
            <p:ph idx="4294967295"/>
          </p:nvPr>
        </p:nvSpPr>
        <p:spPr>
          <a:xfrm>
            <a:off x="351238" y="1163782"/>
            <a:ext cx="8119236" cy="4794218"/>
          </a:xfrm>
          <a:prstGeom prst="rect">
            <a:avLst/>
          </a:prstGeom>
        </p:spPr>
        <p:txBody>
          <a:bodyPr/>
          <a:lstStyle/>
          <a:p>
            <a:r>
              <a:rPr lang="en-US" sz="2400" dirty="0" smtClean="0">
                <a:solidFill>
                  <a:srgbClr val="008D8D"/>
                </a:solidFill>
              </a:rPr>
              <a:t>3/4 </a:t>
            </a:r>
            <a:r>
              <a:rPr lang="en-US" sz="2400" i="1" dirty="0" err="1" smtClean="0">
                <a:solidFill>
                  <a:srgbClr val="008D8D"/>
                </a:solidFill>
              </a:rPr>
              <a:t>Dickeya</a:t>
            </a:r>
            <a:r>
              <a:rPr lang="en-US" sz="2400" dirty="0" smtClean="0">
                <a:solidFill>
                  <a:srgbClr val="008D8D"/>
                </a:solidFill>
              </a:rPr>
              <a:t> genomes in </a:t>
            </a:r>
            <a:r>
              <a:rPr lang="en-US" sz="2400" dirty="0" err="1" smtClean="0">
                <a:solidFill>
                  <a:srgbClr val="008D8D"/>
                </a:solidFill>
              </a:rPr>
              <a:t>GenBank</a:t>
            </a:r>
            <a:r>
              <a:rPr lang="en-US" sz="2400" dirty="0" smtClean="0">
                <a:solidFill>
                  <a:srgbClr val="008D8D"/>
                </a:solidFill>
              </a:rPr>
              <a:t> are </a:t>
            </a:r>
            <a:r>
              <a:rPr lang="en-US" sz="2400" dirty="0" err="1" smtClean="0">
                <a:solidFill>
                  <a:srgbClr val="008D8D"/>
                </a:solidFill>
              </a:rPr>
              <a:t>misassigned</a:t>
            </a:r>
            <a:r>
              <a:rPr lang="en-US" sz="2400" dirty="0" smtClean="0">
                <a:solidFill>
                  <a:srgbClr val="008D8D"/>
                </a:solidFill>
              </a:rPr>
              <a:t> species</a:t>
            </a:r>
            <a:endParaRPr lang="en-US" sz="2400" dirty="0">
              <a:solidFill>
                <a:srgbClr val="008D8D"/>
              </a:solidFill>
            </a:endParaRPr>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cxnSp>
        <p:nvCxnSpPr>
          <p:cNvPr id="14" name="Straight Arrow Connector 13"/>
          <p:cNvCxnSpPr/>
          <p:nvPr/>
        </p:nvCxnSpPr>
        <p:spPr>
          <a:xfrm flipH="1">
            <a:off x="5117372" y="4513366"/>
            <a:ext cx="235974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613663" y="5018866"/>
            <a:ext cx="3863450"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456862" y="6226038"/>
            <a:ext cx="202025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954326" y="4453298"/>
            <a:ext cx="1516148"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zeae</a:t>
            </a:r>
            <a:r>
              <a:rPr lang="en-US" sz="1600" i="1" dirty="0" smtClean="0">
                <a:solidFill>
                  <a:schemeClr val="accent3">
                    <a:lumMod val="50000"/>
                  </a:schemeClr>
                </a:solidFill>
                <a:latin typeface="Calibri"/>
                <a:cs typeface="Calibri"/>
              </a:rPr>
              <a:t>”</a:t>
            </a:r>
          </a:p>
        </p:txBody>
      </p:sp>
      <p:sp>
        <p:nvSpPr>
          <p:cNvPr id="21" name="TextBox 20"/>
          <p:cNvSpPr txBox="1"/>
          <p:nvPr/>
        </p:nvSpPr>
        <p:spPr>
          <a:xfrm>
            <a:off x="6954326" y="4945925"/>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
        <p:nvSpPr>
          <p:cNvPr id="22" name="TextBox 21"/>
          <p:cNvSpPr txBox="1"/>
          <p:nvPr/>
        </p:nvSpPr>
        <p:spPr>
          <a:xfrm>
            <a:off x="6954326" y="6150860"/>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Tree>
    <p:extLst>
      <p:ext uri="{BB962C8B-B14F-4D97-AF65-F5344CB8AC3E}">
        <p14:creationId xmlns:p14="http://schemas.microsoft.com/office/powerpoint/2010/main" val="370173835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 </a:t>
            </a:r>
            <a:r>
              <a:rPr lang="en-US" i="1" dirty="0" err="1" smtClean="0"/>
              <a:t>solani</a:t>
            </a:r>
            <a:r>
              <a:rPr lang="en-US" dirty="0" smtClean="0"/>
              <a:t> recently described</a:t>
            </a:r>
            <a:endParaRPr lang="en-US" dirty="0"/>
          </a:p>
        </p:txBody>
      </p:sp>
      <p:sp>
        <p:nvSpPr>
          <p:cNvPr id="3" name="Content Placeholder 2"/>
          <p:cNvSpPr>
            <a:spLocks noGrp="1"/>
          </p:cNvSpPr>
          <p:nvPr>
            <p:ph idx="4294967295"/>
          </p:nvPr>
        </p:nvSpPr>
        <p:spPr>
          <a:xfrm>
            <a:off x="366637" y="1305139"/>
            <a:ext cx="7810940" cy="2129459"/>
          </a:xfrm>
          <a:prstGeom prst="rect">
            <a:avLst/>
          </a:prstGeom>
        </p:spPr>
        <p:txBody>
          <a:bodyPr/>
          <a:lstStyle/>
          <a:p>
            <a:pPr>
              <a:spcBef>
                <a:spcPts val="0"/>
              </a:spcBef>
              <a:spcAft>
                <a:spcPts val="600"/>
              </a:spcAft>
            </a:pPr>
            <a:r>
              <a:rPr lang="en-US" sz="2400" dirty="0" smtClean="0">
                <a:solidFill>
                  <a:schemeClr val="accent5">
                    <a:lumMod val="75000"/>
                  </a:schemeClr>
                </a:solidFill>
              </a:rPr>
              <a:t>There was some question over whether </a:t>
            </a:r>
            <a:r>
              <a:rPr lang="en-US" sz="2400" i="1" dirty="0" smtClean="0">
                <a:solidFill>
                  <a:schemeClr val="accent5">
                    <a:lumMod val="75000"/>
                  </a:schemeClr>
                </a:solidFill>
              </a:rPr>
              <a:t>D. </a:t>
            </a:r>
            <a:r>
              <a:rPr lang="en-US" sz="2400" i="1" dirty="0" err="1" smtClean="0">
                <a:solidFill>
                  <a:schemeClr val="accent5">
                    <a:lumMod val="75000"/>
                  </a:schemeClr>
                </a:solidFill>
              </a:rPr>
              <a:t>solani</a:t>
            </a:r>
            <a:r>
              <a:rPr lang="en-US" sz="2400" i="1" dirty="0" smtClean="0">
                <a:solidFill>
                  <a:schemeClr val="accent5">
                    <a:lumMod val="75000"/>
                  </a:schemeClr>
                </a:solidFill>
              </a:rPr>
              <a:t> </a:t>
            </a:r>
            <a:r>
              <a:rPr lang="en-US" sz="2400" dirty="0" smtClean="0">
                <a:solidFill>
                  <a:schemeClr val="accent5">
                    <a:lumMod val="75000"/>
                  </a:schemeClr>
                </a:solidFill>
              </a:rPr>
              <a:t>is a species, or subspecies of </a:t>
            </a:r>
            <a:r>
              <a:rPr lang="en-US" sz="2400" i="1" dirty="0" smtClean="0">
                <a:solidFill>
                  <a:schemeClr val="accent5">
                    <a:lumMod val="75000"/>
                  </a:schemeClr>
                </a:solidFill>
              </a:rPr>
              <a:t>D. </a:t>
            </a:r>
            <a:r>
              <a:rPr lang="en-US" sz="2400" i="1" dirty="0" err="1" smtClean="0">
                <a:solidFill>
                  <a:schemeClr val="accent5">
                    <a:lumMod val="75000"/>
                  </a:schemeClr>
                </a:solidFill>
              </a:rPr>
              <a:t>dadantii</a:t>
            </a:r>
            <a:r>
              <a:rPr lang="en-US" sz="2400" dirty="0" smtClean="0">
                <a:solidFill>
                  <a:schemeClr val="accent5">
                    <a:lumMod val="75000"/>
                  </a:schemeClr>
                </a:solidFill>
              </a:rPr>
              <a:t>. </a:t>
            </a:r>
          </a:p>
          <a:p>
            <a:pPr>
              <a:spcBef>
                <a:spcPts val="0"/>
              </a:spcBef>
              <a:spcAft>
                <a:spcPts val="600"/>
              </a:spcAft>
            </a:pPr>
            <a:r>
              <a:rPr lang="en-US" sz="2400" dirty="0" smtClean="0">
                <a:solidFill>
                  <a:schemeClr val="accent3">
                    <a:lumMod val="75000"/>
                  </a:schemeClr>
                </a:solidFill>
              </a:rPr>
              <a:t>Species boundaries: 70% DNA-DNA </a:t>
            </a:r>
            <a:r>
              <a:rPr lang="en-US" sz="2400" dirty="0" err="1" smtClean="0">
                <a:solidFill>
                  <a:schemeClr val="accent3">
                    <a:lumMod val="75000"/>
                  </a:schemeClr>
                </a:solidFill>
              </a:rPr>
              <a:t>hybridisation</a:t>
            </a:r>
            <a:r>
              <a:rPr lang="en-US" sz="2400" dirty="0" smtClean="0">
                <a:solidFill>
                  <a:schemeClr val="accent3">
                    <a:lumMod val="75000"/>
                  </a:schemeClr>
                </a:solidFill>
              </a:rPr>
              <a:t> (DDH)</a:t>
            </a:r>
          </a:p>
          <a:p>
            <a:pPr lvl="1">
              <a:spcBef>
                <a:spcPts val="0"/>
              </a:spcBef>
              <a:spcAft>
                <a:spcPts val="600"/>
              </a:spcAft>
            </a:pPr>
            <a:r>
              <a:rPr lang="en-US" sz="1800" dirty="0" smtClean="0">
                <a:solidFill>
                  <a:srgbClr val="008D8D"/>
                </a:solidFill>
              </a:rPr>
              <a:t>equivalent to 95% Average Nucleotide Identity (ANI)</a:t>
            </a:r>
            <a:endParaRPr lang="en-US" sz="1800" dirty="0">
              <a:solidFill>
                <a:srgbClr val="008D8D"/>
              </a:solidFill>
            </a:endParaRPr>
          </a:p>
        </p:txBody>
      </p:sp>
      <p:pic>
        <p:nvPicPr>
          <p:cNvPr id="4" name="Picture 3" descr="solani_an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752" y="3249451"/>
            <a:ext cx="3048000" cy="3048000"/>
          </a:xfrm>
          <a:prstGeom prst="rect">
            <a:avLst/>
          </a:prstGeom>
        </p:spPr>
      </p:pic>
      <p:sp>
        <p:nvSpPr>
          <p:cNvPr id="5" name="TextBox 4"/>
          <p:cNvSpPr txBox="1"/>
          <p:nvPr/>
        </p:nvSpPr>
        <p:spPr>
          <a:xfrm>
            <a:off x="8696" y="6329467"/>
            <a:ext cx="5796053" cy="523220"/>
          </a:xfrm>
          <a:prstGeom prst="rect">
            <a:avLst/>
          </a:prstGeom>
          <a:noFill/>
        </p:spPr>
        <p:txBody>
          <a:bodyPr wrap="none" rtlCol="0">
            <a:spAutoFit/>
          </a:bodyPr>
          <a:lstStyle/>
          <a:p>
            <a:r>
              <a:rPr lang="en-US" sz="1400" dirty="0">
                <a:solidFill>
                  <a:srgbClr val="4F6228"/>
                </a:solidFill>
                <a:hlinkClick r:id="rId3"/>
              </a:rPr>
              <a:t>https://</a:t>
            </a:r>
            <a:r>
              <a:rPr lang="en-US" sz="1400" dirty="0" err="1">
                <a:solidFill>
                  <a:srgbClr val="4F6228"/>
                </a:solidFill>
                <a:hlinkClick r:id="rId3"/>
              </a:rPr>
              <a:t>github.com</a:t>
            </a:r>
            <a:r>
              <a:rPr lang="en-US" sz="1400" dirty="0">
                <a:solidFill>
                  <a:srgbClr val="4F6228"/>
                </a:solidFill>
                <a:hlinkClick r:id="rId3"/>
              </a:rPr>
              <a:t>/</a:t>
            </a:r>
            <a:r>
              <a:rPr lang="en-US" sz="1400" dirty="0" err="1">
                <a:solidFill>
                  <a:srgbClr val="4F6228"/>
                </a:solidFill>
                <a:hlinkClick r:id="rId3"/>
              </a:rPr>
              <a:t>widdowquinn</a:t>
            </a:r>
            <a:r>
              <a:rPr lang="en-US" sz="1400" dirty="0">
                <a:solidFill>
                  <a:srgbClr val="4F6228"/>
                </a:solidFill>
                <a:hlinkClick r:id="rId3"/>
              </a:rPr>
              <a:t>/scripts/tree/master/bioinformatics</a:t>
            </a:r>
            <a:endParaRPr lang="en-US" sz="1400" dirty="0">
              <a:solidFill>
                <a:srgbClr val="4F6228"/>
              </a:solidFill>
            </a:endParaRPr>
          </a:p>
          <a:p>
            <a:r>
              <a:rPr lang="en-US" sz="1400" dirty="0" smtClean="0">
                <a:solidFill>
                  <a:srgbClr val="4F6228"/>
                </a:solidFill>
              </a:rPr>
              <a:t>van der Wolf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2014) </a:t>
            </a:r>
            <a:r>
              <a:rPr lang="en-US" sz="1400" i="1" dirty="0" err="1" smtClean="0">
                <a:solidFill>
                  <a:srgbClr val="4F6228"/>
                </a:solidFill>
              </a:rPr>
              <a:t>Int</a:t>
            </a:r>
            <a:r>
              <a:rPr lang="en-US" sz="1400" i="1" dirty="0" smtClean="0">
                <a:solidFill>
                  <a:srgbClr val="4F6228"/>
                </a:solidFill>
              </a:rPr>
              <a:t> J. Syst. </a:t>
            </a:r>
            <a:r>
              <a:rPr lang="en-US" sz="1400" i="1" dirty="0" err="1" smtClean="0">
                <a:solidFill>
                  <a:srgbClr val="4F6228"/>
                </a:solidFill>
              </a:rPr>
              <a:t>Evol</a:t>
            </a:r>
            <a:r>
              <a:rPr lang="en-US" sz="1400" i="1" dirty="0" smtClean="0">
                <a:solidFill>
                  <a:srgbClr val="4F6228"/>
                </a:solidFill>
              </a:rPr>
              <a:t>. Micro</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hr-HR" sz="1400" dirty="0">
                <a:solidFill>
                  <a:srgbClr val="4F6228"/>
                </a:solidFill>
                <a:hlinkClick r:id="rId4"/>
              </a:rPr>
              <a:t>10.1099/ijs.0.052944-0</a:t>
            </a:r>
            <a:r>
              <a:rPr lang="en-US" sz="1400" dirty="0" smtClean="0">
                <a:solidFill>
                  <a:srgbClr val="4F6228"/>
                </a:solidFill>
              </a:rPr>
              <a:t>.</a:t>
            </a:r>
            <a:endParaRPr lang="en-US" sz="1400" dirty="0">
              <a:solidFill>
                <a:srgbClr val="4F6228"/>
              </a:solidFill>
            </a:endParaRPr>
          </a:p>
        </p:txBody>
      </p:sp>
      <p:pic>
        <p:nvPicPr>
          <p:cNvPr id="6" name="Picture 5" descr="dso_ani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2751" y="3249451"/>
            <a:ext cx="5338767" cy="1305032"/>
          </a:xfrm>
          <a:prstGeom prst="rect">
            <a:avLst/>
          </a:prstGeom>
        </p:spPr>
      </p:pic>
      <p:pic>
        <p:nvPicPr>
          <p:cNvPr id="7" name="Picture 6" descr="paper_ijse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4300" y="4609373"/>
            <a:ext cx="4273277" cy="1720466"/>
          </a:xfrm>
          <a:prstGeom prst="rect">
            <a:avLst/>
          </a:prstGeom>
        </p:spPr>
      </p:pic>
    </p:spTree>
    <p:extLst>
      <p:ext uri="{BB962C8B-B14F-4D97-AF65-F5344CB8AC3E}">
        <p14:creationId xmlns:p14="http://schemas.microsoft.com/office/powerpoint/2010/main" val="324629431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Nine </a:t>
            </a:r>
            <a:r>
              <a:rPr lang="en-US" i="1" dirty="0" err="1" smtClean="0"/>
              <a:t>Dickeya</a:t>
            </a:r>
            <a:r>
              <a:rPr lang="en-US" dirty="0" smtClean="0"/>
              <a:t> species?</a:t>
            </a:r>
            <a:endParaRPr lang="en-US" dirty="0"/>
          </a:p>
        </p:txBody>
      </p:sp>
      <p:sp>
        <p:nvSpPr>
          <p:cNvPr id="5" name="TextBox 4"/>
          <p:cNvSpPr txBox="1"/>
          <p:nvPr/>
        </p:nvSpPr>
        <p:spPr>
          <a:xfrm>
            <a:off x="0" y="6564409"/>
            <a:ext cx="5259811" cy="307777"/>
          </a:xfrm>
          <a:prstGeom prst="rect">
            <a:avLst/>
          </a:prstGeom>
          <a:noFill/>
        </p:spPr>
        <p:txBody>
          <a:bodyPr wrap="none" rtlCol="0">
            <a:spAutoFit/>
          </a:bodyPr>
          <a:lstStyle/>
          <a:p>
            <a:r>
              <a:rPr lang="en-US" sz="1400" dirty="0">
                <a:solidFill>
                  <a:schemeClr val="tx2">
                    <a:lumMod val="90000"/>
                    <a:lumOff val="10000"/>
                  </a:schemeClr>
                </a:solidFill>
                <a:hlinkClick r:id="rId2"/>
              </a:rPr>
              <a:t>https://github.com/widdowquinn/scripts/tree/master/</a:t>
            </a:r>
            <a:r>
              <a:rPr lang="en-US" sz="1400" dirty="0" smtClean="0">
                <a:solidFill>
                  <a:schemeClr val="tx2">
                    <a:lumMod val="90000"/>
                    <a:lumOff val="10000"/>
                  </a:schemeClr>
                </a:solidFill>
                <a:hlinkClick r:id="rId2"/>
              </a:rPr>
              <a:t>bioinformatics</a:t>
            </a:r>
            <a:endParaRPr lang="en-US" sz="1400" dirty="0">
              <a:solidFill>
                <a:schemeClr val="tx2">
                  <a:lumMod val="90000"/>
                  <a:lumOff val="10000"/>
                </a:schemeClr>
              </a:solidFill>
            </a:endParaRPr>
          </a:p>
        </p:txBody>
      </p:sp>
      <p:pic>
        <p:nvPicPr>
          <p:cNvPr id="6" name="Picture 5" descr="dickeya_a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55" y="1979341"/>
            <a:ext cx="4256117" cy="4256117"/>
          </a:xfrm>
          <a:prstGeom prst="rect">
            <a:avLst/>
          </a:prstGeom>
        </p:spPr>
      </p:pic>
      <p:pic>
        <p:nvPicPr>
          <p:cNvPr id="7" name="Picture 6" descr="dickeya_ani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897" y="1979341"/>
            <a:ext cx="4154210" cy="3863324"/>
          </a:xfrm>
          <a:prstGeom prst="rect">
            <a:avLst/>
          </a:prstGeom>
        </p:spPr>
      </p:pic>
    </p:spTree>
    <p:extLst>
      <p:ext uri="{BB962C8B-B14F-4D97-AF65-F5344CB8AC3E}">
        <p14:creationId xmlns:p14="http://schemas.microsoft.com/office/powerpoint/2010/main" val="385389252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Genomic Diagnostics</a:t>
            </a:r>
            <a:endParaRPr lang="en-US" dirty="0"/>
          </a:p>
        </p:txBody>
      </p:sp>
      <p:sp>
        <p:nvSpPr>
          <p:cNvPr id="4" name="Text Placeholder 2"/>
          <p:cNvSpPr txBox="1">
            <a:spLocks/>
          </p:cNvSpPr>
          <p:nvPr/>
        </p:nvSpPr>
        <p:spPr>
          <a:xfrm>
            <a:off x="928087" y="1523239"/>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To legislate with respect to, and quarantine materials infected with, a pathogen we must be able to identify it accurately and precisely.</a:t>
            </a:r>
            <a:endParaRPr lang="en-US" b="1" dirty="0">
              <a:solidFill>
                <a:schemeClr val="accent3">
                  <a:lumMod val="50000"/>
                </a:schemeClr>
              </a:solidFill>
            </a:endParaRPr>
          </a:p>
        </p:txBody>
      </p:sp>
      <p:pic>
        <p:nvPicPr>
          <p:cNvPr id="6" name="Picture 5" descr="sasa_dickey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568" y="3619876"/>
            <a:ext cx="3803682" cy="3210814"/>
          </a:xfrm>
          <a:prstGeom prst="rect">
            <a:avLst/>
          </a:prstGeom>
        </p:spPr>
      </p:pic>
    </p:spTree>
    <p:extLst>
      <p:ext uri="{BB962C8B-B14F-4D97-AF65-F5344CB8AC3E}">
        <p14:creationId xmlns:p14="http://schemas.microsoft.com/office/powerpoint/2010/main" val="10317069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err="1" smtClean="0"/>
              <a:t>Dickeya</a:t>
            </a:r>
            <a:r>
              <a:rPr lang="en-US" dirty="0" smtClean="0"/>
              <a:t> spp. are a threat in Europe</a:t>
            </a:r>
            <a:endParaRPr lang="en-US" dirty="0"/>
          </a:p>
        </p:txBody>
      </p:sp>
      <p:sp>
        <p:nvSpPr>
          <p:cNvPr id="3" name="Content Placeholder 2"/>
          <p:cNvSpPr>
            <a:spLocks noGrp="1"/>
          </p:cNvSpPr>
          <p:nvPr>
            <p:ph idx="4294967295"/>
          </p:nvPr>
        </p:nvSpPr>
        <p:spPr>
          <a:xfrm>
            <a:off x="797442" y="1327641"/>
            <a:ext cx="7882351" cy="5125757"/>
          </a:xfrm>
          <a:prstGeom prst="rect">
            <a:avLst/>
          </a:prstGeom>
        </p:spPr>
        <p:txBody>
          <a:bodyPr>
            <a:noAutofit/>
          </a:bodyPr>
          <a:lstStyle/>
          <a:p>
            <a:pPr>
              <a:spcBef>
                <a:spcPts val="0"/>
              </a:spcBef>
              <a:spcAft>
                <a:spcPts val="600"/>
              </a:spcAft>
            </a:pPr>
            <a:r>
              <a:rPr lang="en-US" sz="2400" i="1" dirty="0" smtClean="0">
                <a:solidFill>
                  <a:srgbClr val="008000"/>
                </a:solidFill>
              </a:rPr>
              <a:t>D. </a:t>
            </a:r>
            <a:r>
              <a:rPr lang="en-US" sz="2400" i="1" dirty="0" err="1" smtClean="0">
                <a:solidFill>
                  <a:srgbClr val="008000"/>
                </a:solidFill>
              </a:rPr>
              <a:t>dianthicola</a:t>
            </a:r>
            <a:r>
              <a:rPr lang="en-US" sz="2400" dirty="0" smtClean="0">
                <a:solidFill>
                  <a:srgbClr val="008000"/>
                </a:solidFill>
              </a:rPr>
              <a:t> an established pathogen across Europe</a:t>
            </a:r>
          </a:p>
          <a:p>
            <a:pPr>
              <a:spcBef>
                <a:spcPts val="0"/>
              </a:spcBef>
              <a:spcAft>
                <a:spcPts val="600"/>
              </a:spcAft>
            </a:pPr>
            <a:r>
              <a:rPr lang="en-US" sz="2400" b="1" i="1" dirty="0" smtClean="0">
                <a:solidFill>
                  <a:srgbClr val="FF0000"/>
                </a:solidFill>
              </a:rPr>
              <a:t>D. </a:t>
            </a:r>
            <a:r>
              <a:rPr lang="en-US" sz="2400" b="1" i="1" dirty="0" err="1" smtClean="0">
                <a:solidFill>
                  <a:srgbClr val="FF0000"/>
                </a:solidFill>
              </a:rPr>
              <a:t>solani</a:t>
            </a:r>
            <a:r>
              <a:rPr lang="en-US" sz="2400" b="1" dirty="0" smtClean="0">
                <a:solidFill>
                  <a:srgbClr val="FF0000"/>
                </a:solidFill>
              </a:rPr>
              <a:t> an emerging threat</a:t>
            </a:r>
          </a:p>
          <a:p>
            <a:pPr lvl="1">
              <a:spcBef>
                <a:spcPts val="0"/>
              </a:spcBef>
              <a:spcAft>
                <a:spcPts val="600"/>
              </a:spcAft>
            </a:pPr>
            <a:r>
              <a:rPr lang="en-US" sz="1800" dirty="0" smtClean="0">
                <a:solidFill>
                  <a:srgbClr val="008D8D"/>
                </a:solidFill>
              </a:rPr>
              <a:t>Increased virulence</a:t>
            </a:r>
          </a:p>
          <a:p>
            <a:pPr lvl="1">
              <a:spcBef>
                <a:spcPts val="0"/>
              </a:spcBef>
              <a:spcAft>
                <a:spcPts val="600"/>
              </a:spcAft>
            </a:pPr>
            <a:r>
              <a:rPr lang="en-US" sz="1800" dirty="0" smtClean="0">
                <a:solidFill>
                  <a:srgbClr val="008D8D"/>
                </a:solidFill>
              </a:rPr>
              <a:t>Different temperature preference</a:t>
            </a:r>
          </a:p>
          <a:p>
            <a:pPr>
              <a:spcBef>
                <a:spcPts val="0"/>
              </a:spcBef>
              <a:spcAft>
                <a:spcPts val="600"/>
              </a:spcAft>
            </a:pPr>
            <a:r>
              <a:rPr lang="en-US" sz="2400" dirty="0" smtClean="0"/>
              <a:t>Must be able to distinguish and </a:t>
            </a:r>
            <a:br>
              <a:rPr lang="en-US" sz="2400" dirty="0" smtClean="0"/>
            </a:br>
            <a:r>
              <a:rPr lang="en-US" sz="2400" dirty="0" smtClean="0"/>
              <a:t>identify, to legislate and/or </a:t>
            </a:r>
            <a:br>
              <a:rPr lang="en-US" sz="2400" dirty="0" smtClean="0"/>
            </a:br>
            <a:r>
              <a:rPr lang="en-US" sz="2400" dirty="0" smtClean="0"/>
              <a:t>quarantine</a:t>
            </a:r>
          </a:p>
          <a:p>
            <a:pPr lvl="1">
              <a:spcBef>
                <a:spcPts val="0"/>
              </a:spcBef>
              <a:spcAft>
                <a:spcPts val="600"/>
              </a:spcAft>
            </a:pPr>
            <a:r>
              <a:rPr lang="en-US" sz="1800" dirty="0" smtClean="0">
                <a:solidFill>
                  <a:srgbClr val="008D8D"/>
                </a:solidFill>
              </a:rPr>
              <a:t>Zero-tolerance in Scotland</a:t>
            </a:r>
          </a:p>
          <a:p>
            <a:pPr>
              <a:spcBef>
                <a:spcPts val="0"/>
              </a:spcBef>
              <a:spcAft>
                <a:spcPts val="600"/>
              </a:spcAft>
            </a:pPr>
            <a:r>
              <a:rPr lang="en-US" sz="2400" dirty="0" smtClean="0">
                <a:solidFill>
                  <a:srgbClr val="FF0000"/>
                </a:solidFill>
              </a:rPr>
              <a:t>No </a:t>
            </a:r>
            <a:r>
              <a:rPr lang="en-US" sz="2400" dirty="0" err="1" smtClean="0">
                <a:solidFill>
                  <a:srgbClr val="FF0000"/>
                </a:solidFill>
              </a:rPr>
              <a:t>qPCR</a:t>
            </a:r>
            <a:r>
              <a:rPr lang="en-US" sz="2400" dirty="0" smtClean="0">
                <a:solidFill>
                  <a:srgbClr val="FF0000"/>
                </a:solidFill>
              </a:rPr>
              <a:t> primers existed to distinguish among </a:t>
            </a:r>
            <a:r>
              <a:rPr lang="en-US" sz="2400" i="1" dirty="0" err="1" smtClean="0">
                <a:solidFill>
                  <a:srgbClr val="FF0000"/>
                </a:solidFill>
              </a:rPr>
              <a:t>Dickeya</a:t>
            </a:r>
            <a:r>
              <a:rPr lang="en-US" sz="2400" dirty="0" smtClean="0">
                <a:solidFill>
                  <a:srgbClr val="FF0000"/>
                </a:solidFill>
              </a:rPr>
              <a:t> spp.</a:t>
            </a:r>
          </a:p>
          <a:p>
            <a:pPr>
              <a:spcBef>
                <a:spcPts val="0"/>
              </a:spcBef>
              <a:spcAft>
                <a:spcPts val="600"/>
              </a:spcAft>
            </a:pPr>
            <a:r>
              <a:rPr lang="en-US" sz="2400" dirty="0" smtClean="0"/>
              <a:t>Was asked to find a solution, starting from our draft quality genome sequences</a:t>
            </a:r>
          </a:p>
          <a:p>
            <a:pPr>
              <a:spcBef>
                <a:spcPts val="0"/>
              </a:spcBef>
              <a:spcAft>
                <a:spcPts val="600"/>
              </a:spcAft>
            </a:pPr>
            <a:endParaRPr lang="en-US" sz="2400" dirty="0"/>
          </a:p>
        </p:txBody>
      </p:sp>
      <p:pic>
        <p:nvPicPr>
          <p:cNvPr id="4" name="Picture 3" descr="dickeya_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567" y="2062702"/>
            <a:ext cx="3414841" cy="2196481"/>
          </a:xfrm>
          <a:prstGeom prst="rect">
            <a:avLst/>
          </a:prstGeom>
        </p:spPr>
      </p:pic>
      <p:sp>
        <p:nvSpPr>
          <p:cNvPr id="6" name="TextBox 5"/>
          <p:cNvSpPr txBox="1"/>
          <p:nvPr/>
        </p:nvSpPr>
        <p:spPr>
          <a:xfrm>
            <a:off x="0" y="6550223"/>
            <a:ext cx="5257356" cy="307777"/>
          </a:xfrm>
          <a:prstGeom prst="rect">
            <a:avLst/>
          </a:prstGeom>
          <a:noFill/>
        </p:spPr>
        <p:txBody>
          <a:bodyPr wrap="none" rtlCol="0">
            <a:spAutoFit/>
          </a:bodyPr>
          <a:lstStyle/>
          <a:p>
            <a:r>
              <a:rPr lang="en-US" sz="1400" dirty="0" err="1" smtClean="0">
                <a:solidFill>
                  <a:srgbClr val="4F6228"/>
                </a:solidFill>
              </a:rPr>
              <a:t>Toth</a:t>
            </a:r>
            <a:r>
              <a:rPr lang="en-US" sz="1400" dirty="0" smtClean="0">
                <a:solidFill>
                  <a:srgbClr val="4F6228"/>
                </a:solidFill>
              </a:rPr>
              <a:t>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2011)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10.1111/j.1365-3059.2011.02427.x</a:t>
            </a:r>
            <a:r>
              <a:rPr lang="en-US" sz="1400" dirty="0" smtClean="0">
                <a:solidFill>
                  <a:srgbClr val="4F6228"/>
                </a:solidFill>
              </a:rPr>
              <a:t>.</a:t>
            </a:r>
            <a:endParaRPr lang="en-US" sz="1400" b="1" dirty="0" smtClean="0">
              <a:solidFill>
                <a:srgbClr val="4F6228"/>
              </a:solidFill>
              <a:latin typeface="Calibri"/>
              <a:cs typeface="Calibri"/>
            </a:endParaRPr>
          </a:p>
        </p:txBody>
      </p:sp>
    </p:spTree>
    <p:extLst>
      <p:ext uri="{BB962C8B-B14F-4D97-AF65-F5344CB8AC3E}">
        <p14:creationId xmlns:p14="http://schemas.microsoft.com/office/powerpoint/2010/main" val="43806407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qPCR</a:t>
            </a:r>
            <a:r>
              <a:rPr lang="en-US" dirty="0" smtClean="0"/>
              <a:t> primer design</a:t>
            </a:r>
            <a:endParaRPr lang="en-US" dirty="0"/>
          </a:p>
        </p:txBody>
      </p:sp>
      <p:sp>
        <p:nvSpPr>
          <p:cNvPr id="3" name="Content Placeholder 2"/>
          <p:cNvSpPr>
            <a:spLocks noGrp="1"/>
          </p:cNvSpPr>
          <p:nvPr>
            <p:ph idx="4294967295"/>
          </p:nvPr>
        </p:nvSpPr>
        <p:spPr>
          <a:xfrm>
            <a:off x="797442" y="1303479"/>
            <a:ext cx="7488273" cy="4939802"/>
          </a:xfrm>
          <a:prstGeom prst="rect">
            <a:avLst/>
          </a:prstGeom>
        </p:spPr>
        <p:txBody>
          <a:bodyPr>
            <a:normAutofit/>
          </a:bodyPr>
          <a:lstStyle/>
          <a:p>
            <a:pPr>
              <a:spcBef>
                <a:spcPts val="72"/>
              </a:spcBef>
              <a:spcAft>
                <a:spcPts val="600"/>
              </a:spcAft>
            </a:pPr>
            <a:r>
              <a:rPr lang="en-US" sz="2800" dirty="0" smtClean="0">
                <a:solidFill>
                  <a:schemeClr val="accent1">
                    <a:lumMod val="75000"/>
                  </a:schemeClr>
                </a:solidFill>
              </a:rPr>
              <a:t>Typical approaches use </a:t>
            </a:r>
            <a:r>
              <a:rPr lang="en-US" sz="2800" b="1" i="1" dirty="0" smtClean="0">
                <a:solidFill>
                  <a:schemeClr val="accent1">
                    <a:lumMod val="75000"/>
                  </a:schemeClr>
                </a:solidFill>
              </a:rPr>
              <a:t>rational design</a:t>
            </a:r>
          </a:p>
          <a:p>
            <a:pPr lvl="1">
              <a:spcBef>
                <a:spcPts val="72"/>
              </a:spcBef>
              <a:spcAft>
                <a:spcPts val="600"/>
              </a:spcAft>
            </a:pPr>
            <a:r>
              <a:rPr lang="en-US" sz="2000" dirty="0" smtClean="0"/>
              <a:t>Select region that is (thought to be):</a:t>
            </a:r>
          </a:p>
          <a:p>
            <a:pPr lvl="2">
              <a:spcBef>
                <a:spcPts val="72"/>
              </a:spcBef>
              <a:spcAft>
                <a:spcPts val="600"/>
              </a:spcAft>
            </a:pPr>
            <a:r>
              <a:rPr lang="en-US" sz="2000" dirty="0" smtClean="0">
                <a:solidFill>
                  <a:srgbClr val="008D8D"/>
                </a:solidFill>
              </a:rPr>
              <a:t>Similar in target organisms</a:t>
            </a:r>
          </a:p>
          <a:p>
            <a:pPr lvl="2">
              <a:spcBef>
                <a:spcPts val="72"/>
              </a:spcBef>
              <a:spcAft>
                <a:spcPts val="600"/>
              </a:spcAft>
            </a:pPr>
            <a:r>
              <a:rPr lang="en-US" sz="2000" dirty="0" smtClean="0">
                <a:solidFill>
                  <a:srgbClr val="008D8D"/>
                </a:solidFill>
              </a:rPr>
              <a:t>Divergent or absent in off-target organisms</a:t>
            </a:r>
          </a:p>
          <a:p>
            <a:pPr lvl="2">
              <a:spcBef>
                <a:spcPts val="72"/>
              </a:spcBef>
              <a:spcAft>
                <a:spcPts val="600"/>
              </a:spcAft>
            </a:pPr>
            <a:r>
              <a:rPr lang="en-US" sz="2000" dirty="0" smtClean="0">
                <a:solidFill>
                  <a:srgbClr val="008D8D"/>
                </a:solidFill>
              </a:rPr>
              <a:t>Conserved enough to be amplified by single primer set</a:t>
            </a:r>
          </a:p>
          <a:p>
            <a:pPr lvl="1">
              <a:spcBef>
                <a:spcPts val="72"/>
              </a:spcBef>
              <a:spcAft>
                <a:spcPts val="600"/>
              </a:spcAft>
            </a:pPr>
            <a:r>
              <a:rPr lang="en-US" sz="2000" dirty="0" smtClean="0"/>
              <a:t>Design primers to amplify that region</a:t>
            </a:r>
          </a:p>
          <a:p>
            <a:pPr lvl="1">
              <a:spcBef>
                <a:spcPts val="72"/>
              </a:spcBef>
              <a:spcAft>
                <a:spcPts val="600"/>
              </a:spcAft>
            </a:pPr>
            <a:r>
              <a:rPr lang="en-US" sz="2000" dirty="0" smtClean="0"/>
              <a:t>Frequently-used regions: </a:t>
            </a:r>
            <a:r>
              <a:rPr lang="en-US" sz="2000" dirty="0" err="1" smtClean="0">
                <a:solidFill>
                  <a:srgbClr val="569ABD"/>
                </a:solidFill>
              </a:rPr>
              <a:t>intergenic</a:t>
            </a:r>
            <a:r>
              <a:rPr lang="en-US" sz="2000" dirty="0" smtClean="0">
                <a:solidFill>
                  <a:srgbClr val="569ABD"/>
                </a:solidFill>
              </a:rPr>
              <a:t> transcribed spacers (ITS)</a:t>
            </a:r>
            <a:r>
              <a:rPr lang="en-US" sz="2000" dirty="0" smtClean="0"/>
              <a:t>, </a:t>
            </a:r>
            <a:r>
              <a:rPr lang="en-US" sz="2000" dirty="0" smtClean="0">
                <a:solidFill>
                  <a:srgbClr val="569ABD"/>
                </a:solidFill>
              </a:rPr>
              <a:t>ribosomal DNA</a:t>
            </a:r>
            <a:r>
              <a:rPr lang="en-US" sz="2000" dirty="0" smtClean="0"/>
              <a:t>, </a:t>
            </a:r>
            <a:r>
              <a:rPr lang="en-US" sz="2000" dirty="0" smtClean="0">
                <a:solidFill>
                  <a:srgbClr val="569ABD"/>
                </a:solidFill>
              </a:rPr>
              <a:t>“housekeeping” genes</a:t>
            </a:r>
            <a:r>
              <a:rPr lang="en-US" sz="2000" dirty="0" smtClean="0"/>
              <a:t>, </a:t>
            </a:r>
            <a:r>
              <a:rPr lang="en-US" sz="2000" dirty="0" smtClean="0">
                <a:solidFill>
                  <a:srgbClr val="569ABD"/>
                </a:solidFill>
              </a:rPr>
              <a:t>“virulence” genes</a:t>
            </a:r>
            <a:r>
              <a:rPr lang="en-US" sz="2000" dirty="0" smtClean="0"/>
              <a:t>.</a:t>
            </a:r>
          </a:p>
          <a:p>
            <a:pPr>
              <a:spcBef>
                <a:spcPts val="72"/>
              </a:spcBef>
              <a:spcAft>
                <a:spcPts val="600"/>
              </a:spcAft>
            </a:pPr>
            <a:r>
              <a:rPr lang="en-US" sz="2800" b="1" dirty="0" smtClean="0"/>
              <a:t>Alignment-Based Process:</a:t>
            </a:r>
          </a:p>
          <a:p>
            <a:pPr marL="1029600" lvl="1" indent="-457200">
              <a:spcBef>
                <a:spcPts val="72"/>
              </a:spcBef>
              <a:spcAft>
                <a:spcPts val="600"/>
              </a:spcAft>
              <a:buFont typeface="+mj-lt"/>
              <a:buAutoNum type="arabicPeriod"/>
            </a:pPr>
            <a:r>
              <a:rPr lang="en-US" sz="2000" dirty="0" smtClean="0">
                <a:solidFill>
                  <a:srgbClr val="008D8D"/>
                </a:solidFill>
              </a:rPr>
              <a:t>Identify common region(s) (“alignment”)</a:t>
            </a:r>
          </a:p>
          <a:p>
            <a:pPr marL="1029600" lvl="1" indent="-457200">
              <a:spcBef>
                <a:spcPts val="72"/>
              </a:spcBef>
              <a:spcAft>
                <a:spcPts val="600"/>
              </a:spcAft>
              <a:buFont typeface="+mj-lt"/>
              <a:buAutoNum type="arabicPeriod"/>
            </a:pPr>
            <a:r>
              <a:rPr lang="en-US" sz="2000" dirty="0" smtClean="0">
                <a:solidFill>
                  <a:srgbClr val="008D8D"/>
                </a:solidFill>
              </a:rPr>
              <a:t>Design primers</a:t>
            </a:r>
            <a:endParaRPr lang="en-US" sz="2000" dirty="0">
              <a:solidFill>
                <a:srgbClr val="008D8D"/>
              </a:solidFill>
            </a:endParaRPr>
          </a:p>
        </p:txBody>
      </p:sp>
    </p:spTree>
    <p:extLst>
      <p:ext uri="{BB962C8B-B14F-4D97-AF65-F5344CB8AC3E}">
        <p14:creationId xmlns:p14="http://schemas.microsoft.com/office/powerpoint/2010/main" val="392514200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“Alignment-free” Genomic Design</a:t>
            </a:r>
            <a:endParaRPr lang="en-GB" dirty="0"/>
          </a:p>
        </p:txBody>
      </p:sp>
      <p:grpSp>
        <p:nvGrpSpPr>
          <p:cNvPr id="196" name="Group 195"/>
          <p:cNvGrpSpPr/>
          <p:nvPr/>
        </p:nvGrpSpPr>
        <p:grpSpPr>
          <a:xfrm>
            <a:off x="4024305" y="1895454"/>
            <a:ext cx="4965767" cy="3456008"/>
            <a:chOff x="1723986" y="1639863"/>
            <a:chExt cx="4965767" cy="3456008"/>
          </a:xfrm>
        </p:grpSpPr>
        <p:sp>
          <p:nvSpPr>
            <p:cNvPr id="9" name="Oval 8"/>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4498974"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79" name="Group 178"/>
            <p:cNvGrpSpPr/>
            <p:nvPr/>
          </p:nvGrpSpPr>
          <p:grpSpPr>
            <a:xfrm>
              <a:off x="2965428" y="2041506"/>
              <a:ext cx="569729" cy="1974454"/>
              <a:chOff x="2921572" y="2221274"/>
              <a:chExt cx="569729" cy="1648634"/>
            </a:xfrm>
          </p:grpSpPr>
          <p:cxnSp>
            <p:nvCxnSpPr>
              <p:cNvPr id="18" name="Straight Connector 17"/>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1723986" y="3173409"/>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30" name="TextBox 29"/>
            <p:cNvSpPr txBox="1"/>
            <p:nvPr/>
          </p:nvSpPr>
          <p:spPr>
            <a:xfrm>
              <a:off x="1723986" y="4524390"/>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33" name="TextBox 32"/>
            <p:cNvSpPr txBox="1"/>
            <p:nvPr/>
          </p:nvSpPr>
          <p:spPr>
            <a:xfrm>
              <a:off x="6142059" y="448787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6" name="TextBox 175"/>
            <p:cNvSpPr txBox="1"/>
            <p:nvPr/>
          </p:nvSpPr>
          <p:spPr>
            <a:xfrm>
              <a:off x="5265747" y="3611565"/>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7" name="TextBox 176"/>
            <p:cNvSpPr txBox="1"/>
            <p:nvPr/>
          </p:nvSpPr>
          <p:spPr>
            <a:xfrm>
              <a:off x="438943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8" name="TextBox 177"/>
            <p:cNvSpPr txBox="1"/>
            <p:nvPr/>
          </p:nvSpPr>
          <p:spPr>
            <a:xfrm>
              <a:off x="5156208" y="1822428"/>
              <a:ext cx="547694" cy="523220"/>
            </a:xfrm>
            <a:prstGeom prst="rect">
              <a:avLst/>
            </a:prstGeom>
            <a:noFill/>
          </p:spPr>
          <p:txBody>
            <a:bodyPr wrap="square" rtlCol="0">
              <a:spAutoFit/>
            </a:bodyPr>
            <a:lstStyle/>
            <a:p>
              <a:r>
                <a:rPr lang="en-GB" sz="2800" dirty="0" smtClean="0">
                  <a:latin typeface="Calibri"/>
                  <a:cs typeface="Calibri"/>
                </a:rPr>
                <a:t>...</a:t>
              </a:r>
            </a:p>
          </p:txBody>
        </p:sp>
        <p:grpSp>
          <p:nvGrpSpPr>
            <p:cNvPr id="185" name="Group 184"/>
            <p:cNvGrpSpPr/>
            <p:nvPr/>
          </p:nvGrpSpPr>
          <p:grpSpPr>
            <a:xfrm>
              <a:off x="2819376" y="1639863"/>
              <a:ext cx="911007" cy="2835010"/>
              <a:chOff x="2819376" y="1639863"/>
              <a:chExt cx="911007" cy="2835010"/>
            </a:xfrm>
          </p:grpSpPr>
          <p:sp>
            <p:nvSpPr>
              <p:cNvPr id="180" name="TextBox 17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81" name="TextBox 18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182" name="TextBox 18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183" name="TextBox 18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184" name="TextBox 18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197" name="Flowchart: Process 196"/>
          <p:cNvSpPr/>
          <p:nvPr/>
        </p:nvSpPr>
        <p:spPr>
          <a:xfrm>
            <a:off x="446031" y="1261241"/>
            <a:ext cx="3419719" cy="1437499"/>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1. Define </a:t>
            </a:r>
            <a:r>
              <a:rPr lang="en-GB" sz="2000" dirty="0" smtClean="0">
                <a:solidFill>
                  <a:schemeClr val="tx2">
                    <a:lumMod val="75000"/>
                    <a:lumOff val="25000"/>
                  </a:schemeClr>
                </a:solidFill>
              </a:rPr>
              <a:t>positive</a:t>
            </a:r>
            <a:r>
              <a:rPr lang="en-GB" sz="2000" dirty="0" smtClean="0"/>
              <a:t>, </a:t>
            </a:r>
            <a:r>
              <a:rPr lang="en-GB" sz="2000" dirty="0" smtClean="0">
                <a:solidFill>
                  <a:srgbClr val="FF0000"/>
                </a:solidFill>
              </a:rPr>
              <a:t>negative</a:t>
            </a:r>
            <a:r>
              <a:rPr lang="en-GB" sz="2000" dirty="0" smtClean="0"/>
              <a:t> sets, and </a:t>
            </a:r>
            <a:r>
              <a:rPr lang="en-GB" sz="2000" dirty="0" smtClean="0">
                <a:solidFill>
                  <a:schemeClr val="accent1">
                    <a:lumMod val="90000"/>
                    <a:lumOff val="10000"/>
                  </a:schemeClr>
                </a:solidFill>
              </a:rPr>
              <a:t>classes</a:t>
            </a:r>
            <a:endParaRPr lang="en-GB" sz="2000" dirty="0">
              <a:solidFill>
                <a:schemeClr val="accent1">
                  <a:lumMod val="90000"/>
                  <a:lumOff val="10000"/>
                </a:schemeClr>
              </a:solidFill>
            </a:endParaRPr>
          </a:p>
        </p:txBody>
      </p:sp>
      <p:sp>
        <p:nvSpPr>
          <p:cNvPr id="198" name="Flowchart: Process 197"/>
          <p:cNvSpPr/>
          <p:nvPr/>
        </p:nvSpPr>
        <p:spPr>
          <a:xfrm>
            <a:off x="413181" y="3105996"/>
            <a:ext cx="3461409" cy="117559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2. Convert to single (pseudo)chromosomes:</a:t>
            </a:r>
          </a:p>
        </p:txBody>
      </p:sp>
      <p:sp>
        <p:nvSpPr>
          <p:cNvPr id="199" name="Flowchart: Process 198"/>
          <p:cNvSpPr/>
          <p:nvPr/>
        </p:nvSpPr>
        <p:spPr>
          <a:xfrm>
            <a:off x="336492" y="4633929"/>
            <a:ext cx="3614787" cy="1022364"/>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3. Genome feature locations</a:t>
            </a:r>
            <a:r>
              <a:rPr lang="en-GB" sz="2000" dirty="0"/>
              <a:t> </a:t>
            </a:r>
            <a:r>
              <a:rPr lang="en-GB" sz="2000" dirty="0" smtClean="0"/>
              <a:t>from GBK ﬁle or predicted</a:t>
            </a:r>
          </a:p>
        </p:txBody>
      </p:sp>
      <p:cxnSp>
        <p:nvCxnSpPr>
          <p:cNvPr id="201" name="Straight Arrow Connector 200"/>
          <p:cNvCxnSpPr>
            <a:stCxn id="197" idx="2"/>
            <a:endCxn id="198" idx="0"/>
          </p:cNvCxnSpPr>
          <p:nvPr/>
        </p:nvCxnSpPr>
        <p:spPr>
          <a:xfrm flipH="1">
            <a:off x="2143886" y="2698740"/>
            <a:ext cx="12005" cy="407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a:stCxn id="198" idx="2"/>
            <a:endCxn id="199" idx="0"/>
          </p:cNvCxnSpPr>
          <p:nvPr/>
        </p:nvCxnSpPr>
        <p:spPr>
          <a:xfrm rot="5400000">
            <a:off x="1967718" y="4457761"/>
            <a:ext cx="352336" cy="1588"/>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a:stCxn id="199" idx="2"/>
          </p:cNvCxnSpPr>
          <p:nvPr/>
        </p:nvCxnSpPr>
        <p:spPr>
          <a:xfrm rot="5400000">
            <a:off x="1952193" y="5829732"/>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308663955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Primer prediction (on positive set)</a:t>
            </a:r>
            <a:endParaRPr lang="en-GB" dirty="0"/>
          </a:p>
        </p:txBody>
      </p:sp>
      <p:grpSp>
        <p:nvGrpSpPr>
          <p:cNvPr id="67" name="Group 66"/>
          <p:cNvGrpSpPr/>
          <p:nvPr/>
        </p:nvGrpSpPr>
        <p:grpSpPr>
          <a:xfrm>
            <a:off x="5156208" y="1895454"/>
            <a:ext cx="3382981" cy="3456008"/>
            <a:chOff x="2782863" y="1639863"/>
            <a:chExt cx="3382981" cy="3456008"/>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8" name="Arc 27"/>
            <p:cNvSpPr/>
            <p:nvPr/>
          </p:nvSpPr>
          <p:spPr>
            <a:xfrm>
              <a:off x="3914766" y="16398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729006">
              <a:off x="3582811" y="17709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4128224">
              <a:off x="3576185" y="21924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7194269">
              <a:off x="4217882" y="21675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2" name="Arc 31"/>
            <p:cNvSpPr/>
            <p:nvPr/>
          </p:nvSpPr>
          <p:spPr>
            <a:xfrm rot="10800000">
              <a:off x="3878253" y="23701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38" name="Group 37"/>
            <p:cNvGrpSpPr/>
            <p:nvPr/>
          </p:nvGrpSpPr>
          <p:grpSpPr>
            <a:xfrm rot="3149433">
              <a:off x="4458735" y="1656718"/>
              <a:ext cx="714723" cy="803286"/>
              <a:chOff x="3819868" y="1792263"/>
              <a:chExt cx="714723" cy="803286"/>
            </a:xfrm>
          </p:grpSpPr>
          <p:sp>
            <p:nvSpPr>
              <p:cNvPr id="33" name="Arc 32"/>
              <p:cNvSpPr/>
              <p:nvPr/>
            </p:nvSpPr>
            <p:spPr>
              <a:xfrm>
                <a:off x="4067166" y="17922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7729006">
                <a:off x="3735211" y="19233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4128224">
                <a:off x="3728585" y="23448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7194269">
                <a:off x="4370282" y="23199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7" name="Arc 36"/>
              <p:cNvSpPr/>
              <p:nvPr/>
            </p:nvSpPr>
            <p:spPr>
              <a:xfrm rot="10800000">
                <a:off x="4030653" y="25225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4" name="Group 43"/>
            <p:cNvGrpSpPr/>
            <p:nvPr/>
          </p:nvGrpSpPr>
          <p:grpSpPr>
            <a:xfrm rot="17732976">
              <a:off x="3640459" y="2478735"/>
              <a:ext cx="779411" cy="854516"/>
              <a:chOff x="3660537" y="2519068"/>
              <a:chExt cx="714723" cy="803286"/>
            </a:xfrm>
          </p:grpSpPr>
          <p:sp>
            <p:nvSpPr>
              <p:cNvPr id="39" name="Arc 38"/>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3" name="Arc 42"/>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5" name="Group 44"/>
            <p:cNvGrpSpPr/>
            <p:nvPr/>
          </p:nvGrpSpPr>
          <p:grpSpPr>
            <a:xfrm rot="16409897">
              <a:off x="3610172" y="3380279"/>
              <a:ext cx="779411" cy="854516"/>
              <a:chOff x="3660537" y="2519068"/>
              <a:chExt cx="714723" cy="803286"/>
            </a:xfrm>
          </p:grpSpPr>
          <p:sp>
            <p:nvSpPr>
              <p:cNvPr id="46" name="Arc 45"/>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7" name="Arc 46"/>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8" name="Group 57"/>
            <p:cNvGrpSpPr/>
            <p:nvPr/>
          </p:nvGrpSpPr>
          <p:grpSpPr>
            <a:xfrm>
              <a:off x="4487348" y="3411149"/>
              <a:ext cx="850638" cy="797611"/>
              <a:chOff x="4487348" y="3411149"/>
              <a:chExt cx="850638" cy="797611"/>
            </a:xfrm>
          </p:grpSpPr>
          <p:sp>
            <p:nvSpPr>
              <p:cNvPr id="52" name="Arc 51"/>
              <p:cNvSpPr/>
              <p:nvPr/>
            </p:nvSpPr>
            <p:spPr>
              <a:xfrm rot="16409897">
                <a:off x="4386828" y="3725694"/>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3" name="Arc 52"/>
              <p:cNvSpPr/>
              <p:nvPr/>
            </p:nvSpPr>
            <p:spPr>
              <a:xfrm rot="12538903">
                <a:off x="4507327" y="4094551"/>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8938121">
                <a:off x="4954473" y="41291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2004166">
                <a:off x="4970758" y="342903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6" name="Arc 55"/>
              <p:cNvSpPr/>
              <p:nvPr/>
            </p:nvSpPr>
            <p:spPr>
              <a:xfrm rot="5609897">
                <a:off x="5159783" y="3812839"/>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7" name="Arc 56"/>
              <p:cNvSpPr/>
              <p:nvPr/>
            </p:nvSpPr>
            <p:spPr>
              <a:xfrm rot="20052759">
                <a:off x="4575784" y="341114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9" name="Group 58"/>
            <p:cNvGrpSpPr/>
            <p:nvPr/>
          </p:nvGrpSpPr>
          <p:grpSpPr>
            <a:xfrm>
              <a:off x="2782863" y="1639863"/>
              <a:ext cx="911007" cy="2835010"/>
              <a:chOff x="2819376" y="1639863"/>
              <a:chExt cx="911007" cy="2835010"/>
            </a:xfrm>
          </p:grpSpPr>
          <p:sp>
            <p:nvSpPr>
              <p:cNvPr id="60" name="TextBox 5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61" name="TextBox 6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62" name="TextBox 6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63" name="TextBox 6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64" name="TextBox 6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65" name="Flowchart: Process 64"/>
          <p:cNvSpPr/>
          <p:nvPr/>
        </p:nvSpPr>
        <p:spPr>
          <a:xfrm>
            <a:off x="336492" y="2881305"/>
            <a:ext cx="3614788" cy="1606572"/>
          </a:xfrm>
          <a:prstGeom prst="flowChartProcess">
            <a:avLst/>
          </a:prstGeom>
          <a:solidFill>
            <a:srgbClr val="FFFFFF"/>
          </a:solid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4. Predict </a:t>
            </a:r>
            <a:r>
              <a:rPr lang="en-GB" sz="2000" b="1" dirty="0" smtClean="0">
                <a:solidFill>
                  <a:schemeClr val="accent1">
                    <a:lumMod val="90000"/>
                    <a:lumOff val="10000"/>
                  </a:schemeClr>
                </a:solidFill>
              </a:rPr>
              <a:t>&gt; 1000</a:t>
            </a:r>
            <a:r>
              <a:rPr lang="en-GB" sz="2000" dirty="0" smtClean="0">
                <a:solidFill>
                  <a:schemeClr val="accent1">
                    <a:lumMod val="90000"/>
                    <a:lumOff val="10000"/>
                  </a:schemeClr>
                </a:solidFill>
              </a:rPr>
              <a:t> </a:t>
            </a:r>
            <a:r>
              <a:rPr lang="en-GB" sz="2000" dirty="0" smtClean="0"/>
              <a:t>thermodynamically plausible primer sets on each (pseudo)chromosome</a:t>
            </a:r>
          </a:p>
        </p:txBody>
      </p:sp>
      <p:cxnSp>
        <p:nvCxnSpPr>
          <p:cNvPr id="66" name="Straight Arrow Connector 65"/>
          <p:cNvCxnSpPr>
            <a:endCxn id="65" idx="0"/>
          </p:cNvCxnSpPr>
          <p:nvPr/>
        </p:nvCxnSpPr>
        <p:spPr>
          <a:xfrm rot="5400000">
            <a:off x="1860910" y="2580073"/>
            <a:ext cx="584208"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5" idx="2"/>
          </p:cNvCxnSpPr>
          <p:nvPr/>
        </p:nvCxnSpPr>
        <p:spPr>
          <a:xfrm rot="5400000">
            <a:off x="1952193" y="4661316"/>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70" name="TextBox 69"/>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72" name="TextBox 71"/>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17410457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PT templat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template 2014.potx</Template>
  <TotalTime>1979</TotalTime>
  <Words>8693</Words>
  <Application>Microsoft Macintosh PowerPoint</Application>
  <PresentationFormat>On-screen Show (4:3)</PresentationFormat>
  <Paragraphs>1754</Paragraphs>
  <Slides>121</Slides>
  <Notes>15</Notes>
  <HiddenSlides>0</HiddenSlides>
  <MMClips>0</MMClips>
  <ScaleCrop>false</ScaleCrop>
  <HeadingPairs>
    <vt:vector size="4" baseType="variant">
      <vt:variant>
        <vt:lpstr>Theme</vt:lpstr>
      </vt:variant>
      <vt:variant>
        <vt:i4>1</vt:i4>
      </vt:variant>
      <vt:variant>
        <vt:lpstr>Slide Titles</vt:lpstr>
      </vt:variant>
      <vt:variant>
        <vt:i4>121</vt:i4>
      </vt:variant>
    </vt:vector>
  </HeadingPairs>
  <TitlesOfParts>
    <vt:vector size="122" baseType="lpstr">
      <vt:lpstr>PPT template 2014</vt:lpstr>
      <vt:lpstr>Pathogen Genome Data My life in sequences</vt:lpstr>
      <vt:lpstr>Introduction</vt:lpstr>
      <vt:lpstr>Introduction</vt:lpstr>
      <vt:lpstr>Introduction</vt:lpstr>
      <vt:lpstr>Introduction</vt:lpstr>
      <vt:lpstr>2003: Erwinia carotovora subsp. atroseptica</vt:lpstr>
      <vt:lpstr>Pectobacterium atrosepticum</vt:lpstr>
      <vt:lpstr>Pectobacterium atrosepticum</vt:lpstr>
      <vt:lpstr>Pectobacterium atrosepticum</vt:lpstr>
      <vt:lpstr>A Word About Annotation</vt:lpstr>
      <vt:lpstr>Another Word About Annotation</vt:lpstr>
      <vt:lpstr>Comparative Genomics</vt:lpstr>
      <vt:lpstr>Why Comparative Genomics?</vt:lpstr>
      <vt:lpstr>Why Comparative Genomics?</vt:lpstr>
      <vt:lpstr>Caveats of Comparative Genomics</vt:lpstr>
      <vt:lpstr>Levels of Genome Comparison</vt:lpstr>
      <vt:lpstr>Pba Comparative Genomics Questions</vt:lpstr>
      <vt:lpstr>Who let the –logues out?</vt:lpstr>
      <vt:lpstr>Comparing Gene Features</vt:lpstr>
      <vt:lpstr>Attack of the –logues</vt:lpstr>
      <vt:lpstr>Note on “Orthology”</vt:lpstr>
      <vt:lpstr>Finding “Orthologues”</vt:lpstr>
      <vt:lpstr>Why “orthologues”?</vt:lpstr>
      <vt:lpstr>How to find “orthologues”?</vt:lpstr>
      <vt:lpstr>Evaluating “Orthologue” Prediction</vt:lpstr>
      <vt:lpstr>“Orthologue” Prediction Performance</vt:lpstr>
      <vt:lpstr>Pba Questions</vt:lpstr>
      <vt:lpstr>Pba Reciprocal Best Hits (RBH)</vt:lpstr>
      <vt:lpstr>Pba Reciprocal Best Hits (RBH)</vt:lpstr>
      <vt:lpstr>Pba Reciprocal Best Hits (RBH)</vt:lpstr>
      <vt:lpstr>Functional Classification</vt:lpstr>
      <vt:lpstr>Pba RBH Visualisation</vt:lpstr>
      <vt:lpstr>GenomeDiagram</vt:lpstr>
      <vt:lpstr>Visualising LGT in Pba</vt:lpstr>
      <vt:lpstr>Pba LGT</vt:lpstr>
      <vt:lpstr>Pba LGT: Plant-associated bacteria</vt:lpstr>
      <vt:lpstr>Pba LGT: Plant-associated bacteria</vt:lpstr>
      <vt:lpstr>SPI-7 and Coronafacic Acid</vt:lpstr>
      <vt:lpstr>Coronafacic Acid Synthesis</vt:lpstr>
      <vt:lpstr>Science/Art Collaboration</vt:lpstr>
      <vt:lpstr>Conclusions I</vt:lpstr>
      <vt:lpstr>2009: Phytophthora infestans</vt:lpstr>
      <vt:lpstr>Phytophthora infestans</vt:lpstr>
      <vt:lpstr>Phytopthora infestans</vt:lpstr>
      <vt:lpstr>Our Interest: Effectors</vt:lpstr>
      <vt:lpstr>P. infestans Avr3a locus</vt:lpstr>
      <vt:lpstr>Genome expansion in oomycetes</vt:lpstr>
      <vt:lpstr>Repeat-driven Genome Expansion</vt:lpstr>
      <vt:lpstr>P. infestans two-speed genome</vt:lpstr>
      <vt:lpstr>Effector Properties: action and localisation</vt:lpstr>
      <vt:lpstr>What is an effector?</vt:lpstr>
      <vt:lpstr>What is an effector?</vt:lpstr>
      <vt:lpstr>Characteristics of known effectors</vt:lpstr>
      <vt:lpstr>Characteristics of known effectors</vt:lpstr>
      <vt:lpstr>Characteristics of known effectors</vt:lpstr>
      <vt:lpstr>Characteristics of known effectors</vt:lpstr>
      <vt:lpstr>Characteristics of known effectors </vt:lpstr>
      <vt:lpstr>Galaxy Workflow – Effector finding</vt:lpstr>
      <vt:lpstr>Sequence space</vt:lpstr>
      <vt:lpstr>Sequence space</vt:lpstr>
      <vt:lpstr>Sequence space</vt:lpstr>
      <vt:lpstr>Finding effectors</vt:lpstr>
      <vt:lpstr>It’s not that simple</vt:lpstr>
      <vt:lpstr>How do we define ‘distance’</vt:lpstr>
      <vt:lpstr>How large a distance do we take?</vt:lpstr>
      <vt:lpstr>How large a distance do we take?</vt:lpstr>
      <vt:lpstr>How large a distance do we take?</vt:lpstr>
      <vt:lpstr>How large a distance do we take?</vt:lpstr>
      <vt:lpstr>How large a distance do we take?</vt:lpstr>
      <vt:lpstr>How large a distance do we take?</vt:lpstr>
      <vt:lpstr>How large a distance do we allow?</vt:lpstr>
      <vt:lpstr>Cross-validation</vt:lpstr>
      <vt:lpstr>After Cross-validation</vt:lpstr>
      <vt:lpstr>A Trip To The Doctor</vt:lpstr>
      <vt:lpstr>A trip to the doctor, part II</vt:lpstr>
      <vt:lpstr>What is the baseline occurrence for effectors?</vt:lpstr>
      <vt:lpstr>A lesson from the literature?</vt:lpstr>
      <vt:lpstr>A lesson from the literature?</vt:lpstr>
      <vt:lpstr>Building an RxLR training set</vt:lpstr>
      <vt:lpstr>Building an RxLR training set</vt:lpstr>
      <vt:lpstr>Building an RxLR training set</vt:lpstr>
      <vt:lpstr>Building a classifier</vt:lpstr>
      <vt:lpstr>Building a classifier</vt:lpstr>
      <vt:lpstr>Choosing a classifier</vt:lpstr>
      <vt:lpstr>Conclusions II</vt:lpstr>
      <vt:lpstr>2013: Dickeya spp.</vt:lpstr>
      <vt:lpstr>Dickeya spp.</vt:lpstr>
      <vt:lpstr>Dickeya spp.</vt:lpstr>
      <vt:lpstr>Dickeya classification is in flux</vt:lpstr>
      <vt:lpstr>Current classification of Dickeya</vt:lpstr>
      <vt:lpstr>Classification of sequenced Dickeya</vt:lpstr>
      <vt:lpstr>GenBank Dickeya genomes misclassified</vt:lpstr>
      <vt:lpstr>D. solani recently described</vt:lpstr>
      <vt:lpstr>Nine Dickeya species?</vt:lpstr>
      <vt:lpstr>Dickeya Genomic Diagnostics</vt:lpstr>
      <vt:lpstr>Dickeya spp. are a threat in Europe</vt:lpstr>
      <vt:lpstr>qPCR primer design</vt:lpstr>
      <vt:lpstr>“Alignment-free” Genomic Design</vt:lpstr>
      <vt:lpstr>Primer prediction (on positive set)</vt:lpstr>
      <vt:lpstr>Test cross-amplification in silico</vt:lpstr>
      <vt:lpstr>Classify primers and validation</vt:lpstr>
      <vt:lpstr>Primer design: validated in vitro (E.coli)</vt:lpstr>
      <vt:lpstr>Primer design: validated in vitro (Dickeya)</vt:lpstr>
      <vt:lpstr>Dickeya genecalling</vt:lpstr>
      <vt:lpstr>Dickeya RBH</vt:lpstr>
      <vt:lpstr>Pangenome identification</vt:lpstr>
      <vt:lpstr>Pangenome identification</vt:lpstr>
      <vt:lpstr>Collinearity</vt:lpstr>
      <vt:lpstr>Type III Secretion System</vt:lpstr>
      <vt:lpstr>Type VI Secretion System</vt:lpstr>
      <vt:lpstr>Epidemiology</vt:lpstr>
      <vt:lpstr>Variable nucleotide tandem repeats (VNTR)</vt:lpstr>
      <vt:lpstr>VNTR Minimum Spanning Trees</vt:lpstr>
      <vt:lpstr>VNTR suggests ornamental introduction</vt:lpstr>
      <vt:lpstr>Systems Biology</vt:lpstr>
      <vt:lpstr>Mapping Genome Features to Metabolism</vt:lpstr>
      <vt:lpstr>Presence/absence of KEGG reactions</vt:lpstr>
      <vt:lpstr>Reactions differ by species</vt:lpstr>
      <vt:lpstr>29 Flux Balance Analysis models</vt:lpstr>
      <vt:lpstr>Conclusions III</vt:lpstr>
      <vt:lpstr>Acknowledgements</vt:lpstr>
    </vt:vector>
  </TitlesOfParts>
  <Company>SCRI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Clare Morton</dc:creator>
  <cp:lastModifiedBy>Leighton Pritchard</cp:lastModifiedBy>
  <cp:revision>293</cp:revision>
  <dcterms:created xsi:type="dcterms:W3CDTF">2013-10-11T15:07:27Z</dcterms:created>
  <dcterms:modified xsi:type="dcterms:W3CDTF">2014-07-07T12:33:44Z</dcterms:modified>
</cp:coreProperties>
</file>